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xlsx" ContentType="application/vnd.openxmlformats-officedocument.spreadsheetml.sheet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heme/theme2.xml" ContentType="application/vnd.openxmlformats-officedocument.theme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theme/themeOverride1.xml" ContentType="application/vnd.openxmlformats-officedocument.themeOverride+xml"/>
  <Override PartName="/ppt/notesSlides/notesSlide14.xml" ContentType="application/vnd.openxmlformats-officedocument.presentationml.notesSlid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theme/themeOverride2.xml" ContentType="application/vnd.openxmlformats-officedocument.themeOverr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  <p:sldMasterId id="2147483685" r:id="rId2"/>
    <p:sldMasterId id="2147483695" r:id="rId3"/>
  </p:sldMasterIdLst>
  <p:notesMasterIdLst>
    <p:notesMasterId r:id="rId62"/>
  </p:notesMasterIdLst>
  <p:sldIdLst>
    <p:sldId id="256" r:id="rId4"/>
    <p:sldId id="258" r:id="rId5"/>
    <p:sldId id="343" r:id="rId6"/>
    <p:sldId id="344" r:id="rId7"/>
    <p:sldId id="342" r:id="rId8"/>
    <p:sldId id="345" r:id="rId9"/>
    <p:sldId id="317" r:id="rId10"/>
    <p:sldId id="393" r:id="rId11"/>
    <p:sldId id="394" r:id="rId12"/>
    <p:sldId id="395" r:id="rId13"/>
    <p:sldId id="396" r:id="rId14"/>
    <p:sldId id="397" r:id="rId15"/>
    <p:sldId id="398" r:id="rId16"/>
    <p:sldId id="288" r:id="rId17"/>
    <p:sldId id="399" r:id="rId18"/>
    <p:sldId id="346" r:id="rId19"/>
    <p:sldId id="349" r:id="rId20"/>
    <p:sldId id="354" r:id="rId21"/>
    <p:sldId id="350" r:id="rId22"/>
    <p:sldId id="352" r:id="rId23"/>
    <p:sldId id="355" r:id="rId24"/>
    <p:sldId id="347" r:id="rId25"/>
    <p:sldId id="330" r:id="rId26"/>
    <p:sldId id="356" r:id="rId27"/>
    <p:sldId id="348" r:id="rId28"/>
    <p:sldId id="358" r:id="rId29"/>
    <p:sldId id="359" r:id="rId30"/>
    <p:sldId id="361" r:id="rId31"/>
    <p:sldId id="357" r:id="rId32"/>
    <p:sldId id="363" r:id="rId33"/>
    <p:sldId id="364" r:id="rId34"/>
    <p:sldId id="362" r:id="rId35"/>
    <p:sldId id="365" r:id="rId36"/>
    <p:sldId id="367" r:id="rId37"/>
    <p:sldId id="368" r:id="rId38"/>
    <p:sldId id="372" r:id="rId39"/>
    <p:sldId id="373" r:id="rId40"/>
    <p:sldId id="371" r:id="rId41"/>
    <p:sldId id="369" r:id="rId42"/>
    <p:sldId id="370" r:id="rId43"/>
    <p:sldId id="374" r:id="rId44"/>
    <p:sldId id="376" r:id="rId45"/>
    <p:sldId id="377" r:id="rId46"/>
    <p:sldId id="378" r:id="rId47"/>
    <p:sldId id="379" r:id="rId48"/>
    <p:sldId id="380" r:id="rId49"/>
    <p:sldId id="381" r:id="rId50"/>
    <p:sldId id="382" r:id="rId51"/>
    <p:sldId id="385" r:id="rId52"/>
    <p:sldId id="392" r:id="rId53"/>
    <p:sldId id="383" r:id="rId54"/>
    <p:sldId id="386" r:id="rId55"/>
    <p:sldId id="387" r:id="rId56"/>
    <p:sldId id="388" r:id="rId57"/>
    <p:sldId id="384" r:id="rId58"/>
    <p:sldId id="389" r:id="rId59"/>
    <p:sldId id="391" r:id="rId60"/>
    <p:sldId id="390" r:id="rId6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Presentation" id="{40A61D7E-2C9D-4E7E-977C-2B6EC2434CD7}">
          <p14:sldIdLst>
            <p14:sldId id="256"/>
            <p14:sldId id="258"/>
            <p14:sldId id="343"/>
            <p14:sldId id="344"/>
            <p14:sldId id="342"/>
            <p14:sldId id="345"/>
            <p14:sldId id="317"/>
            <p14:sldId id="393"/>
            <p14:sldId id="394"/>
            <p14:sldId id="395"/>
            <p14:sldId id="396"/>
            <p14:sldId id="397"/>
            <p14:sldId id="398"/>
            <p14:sldId id="288"/>
            <p14:sldId id="399"/>
            <p14:sldId id="346"/>
            <p14:sldId id="349"/>
            <p14:sldId id="354"/>
            <p14:sldId id="350"/>
            <p14:sldId id="352"/>
            <p14:sldId id="355"/>
            <p14:sldId id="347"/>
            <p14:sldId id="330"/>
            <p14:sldId id="356"/>
            <p14:sldId id="348"/>
            <p14:sldId id="358"/>
            <p14:sldId id="359"/>
            <p14:sldId id="361"/>
            <p14:sldId id="357"/>
            <p14:sldId id="363"/>
            <p14:sldId id="364"/>
            <p14:sldId id="362"/>
            <p14:sldId id="365"/>
            <p14:sldId id="367"/>
            <p14:sldId id="368"/>
            <p14:sldId id="372"/>
            <p14:sldId id="373"/>
            <p14:sldId id="371"/>
            <p14:sldId id="369"/>
            <p14:sldId id="370"/>
            <p14:sldId id="374"/>
            <p14:sldId id="376"/>
            <p14:sldId id="377"/>
            <p14:sldId id="378"/>
            <p14:sldId id="379"/>
            <p14:sldId id="380"/>
            <p14:sldId id="381"/>
            <p14:sldId id="382"/>
            <p14:sldId id="385"/>
            <p14:sldId id="392"/>
            <p14:sldId id="383"/>
            <p14:sldId id="386"/>
            <p14:sldId id="387"/>
            <p14:sldId id="388"/>
            <p14:sldId id="384"/>
            <p14:sldId id="389"/>
            <p14:sldId id="391"/>
            <p14:sldId id="390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1"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85723"/>
    <a:srgbClr val="A9D18E"/>
    <a:srgbClr val="000000"/>
    <a:srgbClr val="C55A1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980" autoAdjust="0"/>
    <p:restoredTop sz="75472" autoAdjust="0"/>
  </p:normalViewPr>
  <p:slideViewPr>
    <p:cSldViewPr snapToGrid="0">
      <p:cViewPr varScale="1">
        <p:scale>
          <a:sx n="98" d="100"/>
          <a:sy n="98" d="100"/>
        </p:scale>
        <p:origin x="960" y="90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50" d="100"/>
        <a:sy n="15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slide" Target="slides/slide23.xml"/><Relationship Id="rId39" Type="http://schemas.openxmlformats.org/officeDocument/2006/relationships/slide" Target="slides/slide36.xml"/><Relationship Id="rId21" Type="http://schemas.openxmlformats.org/officeDocument/2006/relationships/slide" Target="slides/slide18.xml"/><Relationship Id="rId34" Type="http://schemas.openxmlformats.org/officeDocument/2006/relationships/slide" Target="slides/slide31.xml"/><Relationship Id="rId42" Type="http://schemas.openxmlformats.org/officeDocument/2006/relationships/slide" Target="slides/slide39.xml"/><Relationship Id="rId47" Type="http://schemas.openxmlformats.org/officeDocument/2006/relationships/slide" Target="slides/slide44.xml"/><Relationship Id="rId50" Type="http://schemas.openxmlformats.org/officeDocument/2006/relationships/slide" Target="slides/slide47.xml"/><Relationship Id="rId55" Type="http://schemas.openxmlformats.org/officeDocument/2006/relationships/slide" Target="slides/slide52.xml"/><Relationship Id="rId63" Type="http://schemas.openxmlformats.org/officeDocument/2006/relationships/presProps" Target="presProps.xml"/><Relationship Id="rId7" Type="http://schemas.openxmlformats.org/officeDocument/2006/relationships/slide" Target="slides/slide4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9" Type="http://schemas.openxmlformats.org/officeDocument/2006/relationships/slide" Target="slides/slide26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slide" Target="slides/slide21.xml"/><Relationship Id="rId32" Type="http://schemas.openxmlformats.org/officeDocument/2006/relationships/slide" Target="slides/slide29.xml"/><Relationship Id="rId37" Type="http://schemas.openxmlformats.org/officeDocument/2006/relationships/slide" Target="slides/slide34.xml"/><Relationship Id="rId40" Type="http://schemas.openxmlformats.org/officeDocument/2006/relationships/slide" Target="slides/slide37.xml"/><Relationship Id="rId45" Type="http://schemas.openxmlformats.org/officeDocument/2006/relationships/slide" Target="slides/slide42.xml"/><Relationship Id="rId53" Type="http://schemas.openxmlformats.org/officeDocument/2006/relationships/slide" Target="slides/slide50.xml"/><Relationship Id="rId58" Type="http://schemas.openxmlformats.org/officeDocument/2006/relationships/slide" Target="slides/slide55.xml"/><Relationship Id="rId66" Type="http://schemas.openxmlformats.org/officeDocument/2006/relationships/tableStyles" Target="tableStyles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slide" Target="slides/slide20.xml"/><Relationship Id="rId28" Type="http://schemas.openxmlformats.org/officeDocument/2006/relationships/slide" Target="slides/slide25.xml"/><Relationship Id="rId36" Type="http://schemas.openxmlformats.org/officeDocument/2006/relationships/slide" Target="slides/slide33.xml"/><Relationship Id="rId49" Type="http://schemas.openxmlformats.org/officeDocument/2006/relationships/slide" Target="slides/slide46.xml"/><Relationship Id="rId57" Type="http://schemas.openxmlformats.org/officeDocument/2006/relationships/slide" Target="slides/slide54.xml"/><Relationship Id="rId61" Type="http://schemas.openxmlformats.org/officeDocument/2006/relationships/slide" Target="slides/slide58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31" Type="http://schemas.openxmlformats.org/officeDocument/2006/relationships/slide" Target="slides/slide28.xml"/><Relationship Id="rId44" Type="http://schemas.openxmlformats.org/officeDocument/2006/relationships/slide" Target="slides/slide41.xml"/><Relationship Id="rId52" Type="http://schemas.openxmlformats.org/officeDocument/2006/relationships/slide" Target="slides/slide49.xml"/><Relationship Id="rId60" Type="http://schemas.openxmlformats.org/officeDocument/2006/relationships/slide" Target="slides/slide57.xml"/><Relationship Id="rId65" Type="http://schemas.openxmlformats.org/officeDocument/2006/relationships/theme" Target="theme/theme1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slide" Target="slides/slide24.xml"/><Relationship Id="rId30" Type="http://schemas.openxmlformats.org/officeDocument/2006/relationships/slide" Target="slides/slide27.xml"/><Relationship Id="rId35" Type="http://schemas.openxmlformats.org/officeDocument/2006/relationships/slide" Target="slides/slide32.xml"/><Relationship Id="rId43" Type="http://schemas.openxmlformats.org/officeDocument/2006/relationships/slide" Target="slides/slide40.xml"/><Relationship Id="rId48" Type="http://schemas.openxmlformats.org/officeDocument/2006/relationships/slide" Target="slides/slide45.xml"/><Relationship Id="rId56" Type="http://schemas.openxmlformats.org/officeDocument/2006/relationships/slide" Target="slides/slide53.xml"/><Relationship Id="rId64" Type="http://schemas.openxmlformats.org/officeDocument/2006/relationships/viewProps" Target="viewProps.xml"/><Relationship Id="rId8" Type="http://schemas.openxmlformats.org/officeDocument/2006/relationships/slide" Target="slides/slide5.xml"/><Relationship Id="rId51" Type="http://schemas.openxmlformats.org/officeDocument/2006/relationships/slide" Target="slides/slide48.xml"/><Relationship Id="rId3" Type="http://schemas.openxmlformats.org/officeDocument/2006/relationships/slideMaster" Target="slideMasters/slideMaster3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slide" Target="slides/slide22.xml"/><Relationship Id="rId33" Type="http://schemas.openxmlformats.org/officeDocument/2006/relationships/slide" Target="slides/slide30.xml"/><Relationship Id="rId38" Type="http://schemas.openxmlformats.org/officeDocument/2006/relationships/slide" Target="slides/slide35.xml"/><Relationship Id="rId46" Type="http://schemas.openxmlformats.org/officeDocument/2006/relationships/slide" Target="slides/slide43.xml"/><Relationship Id="rId59" Type="http://schemas.openxmlformats.org/officeDocument/2006/relationships/slide" Target="slides/slide56.xml"/><Relationship Id="rId67" Type="http://schemas.microsoft.com/office/2015/10/relationships/revisionInfo" Target="revisionInfo.xml"/><Relationship Id="rId20" Type="http://schemas.openxmlformats.org/officeDocument/2006/relationships/slide" Target="slides/slide17.xml"/><Relationship Id="rId41" Type="http://schemas.openxmlformats.org/officeDocument/2006/relationships/slide" Target="slides/slide38.xml"/><Relationship Id="rId54" Type="http://schemas.openxmlformats.org/officeDocument/2006/relationships/slide" Target="slides/slide51.xml"/><Relationship Id="rId62" Type="http://schemas.openxmlformats.org/officeDocument/2006/relationships/notesMaster" Target="notesMasters/notesMaster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1.xml"/><Relationship Id="rId2" Type="http://schemas.microsoft.com/office/2011/relationships/chartColorStyle" Target="colors1.xml"/><Relationship Id="rId1" Type="http://schemas.microsoft.com/office/2011/relationships/chartStyle" Target="style1.xml"/><Relationship Id="rId4" Type="http://schemas.openxmlformats.org/officeDocument/2006/relationships/package" Target="../embeddings/Microsoft_Excel_Worksheet.xlsx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2.xml"/><Relationship Id="rId2" Type="http://schemas.microsoft.com/office/2011/relationships/chartColorStyle" Target="colors2.xml"/><Relationship Id="rId1" Type="http://schemas.microsoft.com/office/2011/relationships/chartStyle" Target="style2.xml"/><Relationship Id="rId4" Type="http://schemas.openxmlformats.org/officeDocument/2006/relationships/package" Target="../embeddings/Microsoft_Excel_Worksheet1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1"/>
    <c:plotArea>
      <c:layout/>
      <c:pieChart>
        <c:varyColors val="1"/>
        <c:ser>
          <c:idx val="0"/>
          <c:order val="0"/>
          <c:dPt>
            <c:idx val="0"/>
            <c:bubble3D val="0"/>
            <c:spPr>
              <a:solidFill>
                <a:schemeClr val="accent6">
                  <a:lumMod val="5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7001-46E3-B9D1-0E0BFDC9CE2C}"/>
              </c:ext>
            </c:extLst>
          </c:dPt>
          <c:dPt>
            <c:idx val="1"/>
            <c:bubble3D val="0"/>
            <c:spPr>
              <a:solidFill>
                <a:schemeClr val="accent6">
                  <a:lumMod val="5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7001-46E3-B9D1-0E0BFDC9CE2C}"/>
              </c:ext>
            </c:extLst>
          </c:dPt>
          <c:dPt>
            <c:idx val="2"/>
            <c:bubble3D val="0"/>
            <c:spPr>
              <a:solidFill>
                <a:srgbClr val="385723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7001-46E3-B9D1-0E0BFDC9CE2C}"/>
              </c:ext>
            </c:extLst>
          </c:dPt>
          <c:dPt>
            <c:idx val="3"/>
            <c:bubble3D val="0"/>
            <c:spPr>
              <a:solidFill>
                <a:srgbClr val="385723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7-7001-46E3-B9D1-0E0BFDC9CE2C}"/>
              </c:ext>
            </c:extLst>
          </c:dPt>
          <c:dPt>
            <c:idx val="4"/>
            <c:bubble3D val="0"/>
            <c:spPr>
              <a:solidFill>
                <a:srgbClr val="A9D18E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9-7001-46E3-B9D1-0E0BFDC9CE2C}"/>
              </c:ext>
            </c:extLst>
          </c:dPt>
          <c:dPt>
            <c:idx val="5"/>
            <c:bubble3D val="0"/>
            <c:spPr>
              <a:solidFill>
                <a:srgbClr val="C55A1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B-7001-46E3-B9D1-0E0BFDC9CE2C}"/>
              </c:ext>
            </c:extLst>
          </c:dPt>
          <c:dPt>
            <c:idx val="6"/>
            <c:bubble3D val="0"/>
            <c:spPr>
              <a:solidFill>
                <a:schemeClr val="accent2">
                  <a:lumMod val="75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D-7001-46E3-B9D1-0E0BFDC9CE2C}"/>
              </c:ext>
            </c:extLst>
          </c:dPt>
          <c:dPt>
            <c:idx val="7"/>
            <c:bubble3D val="0"/>
            <c:spPr>
              <a:solidFill>
                <a:schemeClr val="accent2">
                  <a:lumMod val="75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F-7001-46E3-B9D1-0E0BFDC9CE2C}"/>
              </c:ext>
            </c:extLst>
          </c:dPt>
          <c:dPt>
            <c:idx val="8"/>
            <c:bubble3D val="0"/>
            <c:spPr>
              <a:solidFill>
                <a:schemeClr val="accent2">
                  <a:lumMod val="75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11-7001-46E3-B9D1-0E0BFDC9CE2C}"/>
              </c:ext>
            </c:extLst>
          </c:dPt>
          <c:dPt>
            <c:idx val="9"/>
            <c:bubble3D val="0"/>
            <c:spPr>
              <a:solidFill>
                <a:schemeClr val="accent2">
                  <a:lumMod val="5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13-7001-46E3-B9D1-0E0BFDC9CE2C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2000" b="1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0"/>
            <c:showCatName val="1"/>
            <c:showSerName val="0"/>
            <c:showPercent val="0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Sheet1!$A$12:$A$21</c:f>
              <c:strCache>
                <c:ptCount val="10"/>
                <c:pt idx="0">
                  <c:v>C#</c:v>
                </c:pt>
                <c:pt idx="1">
                  <c:v>VB</c:v>
                </c:pt>
                <c:pt idx="2">
                  <c:v>Python</c:v>
                </c:pt>
                <c:pt idx="3">
                  <c:v>JavaScript</c:v>
                </c:pt>
                <c:pt idx="4">
                  <c:v>C++</c:v>
                </c:pt>
                <c:pt idx="5">
                  <c:v>Java</c:v>
                </c:pt>
                <c:pt idx="6">
                  <c:v>PHP</c:v>
                </c:pt>
                <c:pt idx="7">
                  <c:v>Ruby</c:v>
                </c:pt>
                <c:pt idx="8">
                  <c:v>Perl</c:v>
                </c:pt>
                <c:pt idx="9">
                  <c:v>C</c:v>
                </c:pt>
              </c:strCache>
            </c:strRef>
          </c:cat>
          <c:val>
            <c:numRef>
              <c:f>Sheet1!$B$12:$B$21</c:f>
              <c:numCache>
                <c:formatCode>General</c:formatCode>
                <c:ptCount val="10"/>
                <c:pt idx="0">
                  <c:v>4.1950000000000003</c:v>
                </c:pt>
                <c:pt idx="1">
                  <c:v>2.569</c:v>
                </c:pt>
                <c:pt idx="2">
                  <c:v>3.6920000000000002</c:v>
                </c:pt>
                <c:pt idx="3">
                  <c:v>2.0979999999999999</c:v>
                </c:pt>
                <c:pt idx="4">
                  <c:v>5.55</c:v>
                </c:pt>
                <c:pt idx="5">
                  <c:v>12.961</c:v>
                </c:pt>
                <c:pt idx="6">
                  <c:v>2.2930000000000001</c:v>
                </c:pt>
                <c:pt idx="7">
                  <c:v>1.9650000000000001</c:v>
                </c:pt>
                <c:pt idx="8">
                  <c:v>1.9950000000000001</c:v>
                </c:pt>
                <c:pt idx="9">
                  <c:v>6.4770000000000003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14-7001-46E3-B9D1-0E0BFDC9CE2C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1"/>
    <c:plotArea>
      <c:layout/>
      <c:pieChart>
        <c:varyColors val="1"/>
        <c:ser>
          <c:idx val="0"/>
          <c:order val="0"/>
          <c:dPt>
            <c:idx val="0"/>
            <c:bubble3D val="0"/>
            <c:spPr>
              <a:solidFill>
                <a:schemeClr val="accent6">
                  <a:lumMod val="5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9849-433A-8D93-76A0E4825A41}"/>
              </c:ext>
            </c:extLst>
          </c:dPt>
          <c:dPt>
            <c:idx val="1"/>
            <c:bubble3D val="0"/>
            <c:spPr>
              <a:solidFill>
                <a:schemeClr val="accent6">
                  <a:lumMod val="5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9849-433A-8D93-76A0E4825A41}"/>
              </c:ext>
            </c:extLst>
          </c:dPt>
          <c:dPt>
            <c:idx val="2"/>
            <c:bubble3D val="0"/>
            <c:spPr>
              <a:solidFill>
                <a:srgbClr val="385723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9849-433A-8D93-76A0E4825A41}"/>
              </c:ext>
            </c:extLst>
          </c:dPt>
          <c:dPt>
            <c:idx val="3"/>
            <c:bubble3D val="0"/>
            <c:spPr>
              <a:solidFill>
                <a:schemeClr val="accent6">
                  <a:lumMod val="60000"/>
                  <a:lumOff val="4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7-9849-433A-8D93-76A0E4825A41}"/>
              </c:ext>
            </c:extLst>
          </c:dPt>
          <c:dPt>
            <c:idx val="4"/>
            <c:bubble3D val="0"/>
            <c:spPr>
              <a:solidFill>
                <a:schemeClr val="accent2">
                  <a:lumMod val="75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9-9849-433A-8D93-76A0E4825A41}"/>
              </c:ext>
            </c:extLst>
          </c:dPt>
          <c:dPt>
            <c:idx val="5"/>
            <c:bubble3D val="0"/>
            <c:spPr>
              <a:solidFill>
                <a:srgbClr val="C55A1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B-9849-433A-8D93-76A0E4825A41}"/>
              </c:ext>
            </c:extLst>
          </c:dPt>
          <c:dPt>
            <c:idx val="6"/>
            <c:bubble3D val="0"/>
            <c:spPr>
              <a:solidFill>
                <a:schemeClr val="accent2">
                  <a:lumMod val="75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D-9849-433A-8D93-76A0E4825A41}"/>
              </c:ext>
            </c:extLst>
          </c:dPt>
          <c:dPt>
            <c:idx val="7"/>
            <c:bubble3D val="0"/>
            <c:spPr>
              <a:solidFill>
                <a:schemeClr val="accent2">
                  <a:lumMod val="75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F-9849-433A-8D93-76A0E4825A41}"/>
              </c:ext>
            </c:extLst>
          </c:dPt>
          <c:dPt>
            <c:idx val="8"/>
            <c:bubble3D val="0"/>
            <c:spPr>
              <a:solidFill>
                <a:schemeClr val="accent2">
                  <a:lumMod val="75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11-9849-433A-8D93-76A0E4825A41}"/>
              </c:ext>
            </c:extLst>
          </c:dPt>
          <c:dPt>
            <c:idx val="9"/>
            <c:bubble3D val="0"/>
            <c:spPr>
              <a:solidFill>
                <a:schemeClr val="accent2">
                  <a:lumMod val="5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13-9849-433A-8D93-76A0E4825A41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2000" b="1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0"/>
            <c:showCatName val="1"/>
            <c:showSerName val="0"/>
            <c:showPercent val="0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Sheet1!$A$12:$A$21</c:f>
              <c:strCache>
                <c:ptCount val="10"/>
                <c:pt idx="0">
                  <c:v>C#</c:v>
                </c:pt>
                <c:pt idx="1">
                  <c:v>Python</c:v>
                </c:pt>
                <c:pt idx="2">
                  <c:v>JavaScript</c:v>
                </c:pt>
                <c:pt idx="3">
                  <c:v>C++</c:v>
                </c:pt>
                <c:pt idx="4">
                  <c:v>Java</c:v>
                </c:pt>
                <c:pt idx="5">
                  <c:v>PHP</c:v>
                </c:pt>
                <c:pt idx="6">
                  <c:v>Objective-C</c:v>
                </c:pt>
                <c:pt idx="7">
                  <c:v>Swift</c:v>
                </c:pt>
                <c:pt idx="8">
                  <c:v>R</c:v>
                </c:pt>
                <c:pt idx="9">
                  <c:v>C</c:v>
                </c:pt>
              </c:strCache>
            </c:strRef>
          </c:cat>
          <c:val>
            <c:numRef>
              <c:f>Sheet1!$B$12:$B$21</c:f>
              <c:numCache>
                <c:formatCode>General</c:formatCode>
                <c:ptCount val="10"/>
                <c:pt idx="0">
                  <c:v>8.3000000000000007</c:v>
                </c:pt>
                <c:pt idx="1">
                  <c:v>16.3</c:v>
                </c:pt>
                <c:pt idx="2">
                  <c:v>8</c:v>
                </c:pt>
                <c:pt idx="3">
                  <c:v>6.6</c:v>
                </c:pt>
                <c:pt idx="4">
                  <c:v>22.7</c:v>
                </c:pt>
                <c:pt idx="5">
                  <c:v>8.9</c:v>
                </c:pt>
                <c:pt idx="6">
                  <c:v>3.6</c:v>
                </c:pt>
                <c:pt idx="7">
                  <c:v>2.8</c:v>
                </c:pt>
                <c:pt idx="8">
                  <c:v>3.6</c:v>
                </c:pt>
                <c:pt idx="9">
                  <c:v>6.4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14-9849-433A-8D93-76A0E4825A41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DE35E44B-2085-4815-ACED-9F710C32248B}" type="doc">
      <dgm:prSet loTypeId="urn:microsoft.com/office/officeart/2005/8/layout/hierarchy4" loCatId="relationship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9933AD56-8657-4FD0-A4F1-8AED9F4BD5CA}">
      <dgm:prSet phldrT="[Text]"/>
      <dgm:spPr/>
      <dgm:t>
        <a:bodyPr/>
        <a:lstStyle/>
        <a:p>
          <a:r>
            <a:rPr lang="en-US" dirty="0"/>
            <a:t>Async/Await</a:t>
          </a:r>
        </a:p>
      </dgm:t>
    </dgm:pt>
    <dgm:pt modelId="{859653EE-B46D-4AA4-9F43-A85F23B05B4A}" type="parTrans" cxnId="{7677EC99-9512-4DE7-A83A-1FD709B8F799}">
      <dgm:prSet/>
      <dgm:spPr/>
      <dgm:t>
        <a:bodyPr/>
        <a:lstStyle/>
        <a:p>
          <a:endParaRPr lang="en-US"/>
        </a:p>
      </dgm:t>
    </dgm:pt>
    <dgm:pt modelId="{C9901F90-B8D9-4FBD-B947-960EEB486D7B}" type="sibTrans" cxnId="{7677EC99-9512-4DE7-A83A-1FD709B8F799}">
      <dgm:prSet/>
      <dgm:spPr/>
      <dgm:t>
        <a:bodyPr/>
        <a:lstStyle/>
        <a:p>
          <a:endParaRPr lang="en-US"/>
        </a:p>
      </dgm:t>
    </dgm:pt>
    <dgm:pt modelId="{8C7C9027-2A3C-4AAA-982C-CCD292C6C0D3}">
      <dgm:prSet phldrT="[Text]"/>
      <dgm:spPr/>
      <dgm:t>
        <a:bodyPr/>
        <a:lstStyle/>
        <a:p>
          <a:r>
            <a:rPr lang="en-US" dirty="0"/>
            <a:t>Futures / Continuations</a:t>
          </a:r>
        </a:p>
      </dgm:t>
    </dgm:pt>
    <dgm:pt modelId="{538E8977-616A-4A66-9876-5B615FDFCD11}" type="parTrans" cxnId="{8C310020-4B21-4AB2-94F2-BF0A61FC263B}">
      <dgm:prSet/>
      <dgm:spPr/>
      <dgm:t>
        <a:bodyPr/>
        <a:lstStyle/>
        <a:p>
          <a:endParaRPr lang="en-US"/>
        </a:p>
      </dgm:t>
    </dgm:pt>
    <dgm:pt modelId="{D2AF4D2F-9B4F-44CA-8DA6-A234EE16BDB3}" type="sibTrans" cxnId="{8C310020-4B21-4AB2-94F2-BF0A61FC263B}">
      <dgm:prSet/>
      <dgm:spPr/>
      <dgm:t>
        <a:bodyPr/>
        <a:lstStyle/>
        <a:p>
          <a:endParaRPr lang="en-US"/>
        </a:p>
      </dgm:t>
    </dgm:pt>
    <dgm:pt modelId="{9E90057A-55C1-4D06-AA77-08E378F8D2AC}">
      <dgm:prSet phldrT="[Text]"/>
      <dgm:spPr/>
      <dgm:t>
        <a:bodyPr/>
        <a:lstStyle/>
        <a:p>
          <a:r>
            <a:rPr lang="en-US" dirty="0"/>
            <a:t>Callbacks</a:t>
          </a:r>
        </a:p>
      </dgm:t>
    </dgm:pt>
    <dgm:pt modelId="{05BEE852-30DF-447B-B207-0DDE30EEC7A7}" type="parTrans" cxnId="{02AE46CA-7394-48E5-888F-4E191138FA56}">
      <dgm:prSet/>
      <dgm:spPr/>
      <dgm:t>
        <a:bodyPr/>
        <a:lstStyle/>
        <a:p>
          <a:endParaRPr lang="en-US"/>
        </a:p>
      </dgm:t>
    </dgm:pt>
    <dgm:pt modelId="{BABE9E60-1F31-4EF3-A853-D0DCBA8A6101}" type="sibTrans" cxnId="{02AE46CA-7394-48E5-888F-4E191138FA56}">
      <dgm:prSet/>
      <dgm:spPr/>
      <dgm:t>
        <a:bodyPr/>
        <a:lstStyle/>
        <a:p>
          <a:endParaRPr lang="en-US"/>
        </a:p>
      </dgm:t>
    </dgm:pt>
    <dgm:pt modelId="{61C462EE-869D-46BC-911A-4FE55C05D12D}">
      <dgm:prSet phldrT="[Text]"/>
      <dgm:spPr/>
      <dgm:t>
        <a:bodyPr/>
        <a:lstStyle/>
        <a:p>
          <a:r>
            <a:rPr lang="en-US" dirty="0"/>
            <a:t>Events</a:t>
          </a:r>
        </a:p>
      </dgm:t>
    </dgm:pt>
    <dgm:pt modelId="{E82A8FDB-7EFC-48FB-B178-459B35A01549}" type="parTrans" cxnId="{734DEA5D-7D52-4900-9E29-77E270414CD7}">
      <dgm:prSet/>
      <dgm:spPr/>
      <dgm:t>
        <a:bodyPr/>
        <a:lstStyle/>
        <a:p>
          <a:endParaRPr lang="en-US"/>
        </a:p>
      </dgm:t>
    </dgm:pt>
    <dgm:pt modelId="{8111D13D-9D35-4656-AFA2-0128A65A1274}" type="sibTrans" cxnId="{734DEA5D-7D52-4900-9E29-77E270414CD7}">
      <dgm:prSet/>
      <dgm:spPr/>
      <dgm:t>
        <a:bodyPr/>
        <a:lstStyle/>
        <a:p>
          <a:endParaRPr lang="en-US"/>
        </a:p>
      </dgm:t>
    </dgm:pt>
    <dgm:pt modelId="{4F51C4B3-9D78-41B0-A604-53037BDDCAAC}" type="pres">
      <dgm:prSet presAssocID="{DE35E44B-2085-4815-ACED-9F710C32248B}" presName="Name0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9E264A5C-ED96-419D-B6D1-AE14B785896D}" type="pres">
      <dgm:prSet presAssocID="{9933AD56-8657-4FD0-A4F1-8AED9F4BD5CA}" presName="vertOne" presStyleCnt="0"/>
      <dgm:spPr/>
    </dgm:pt>
    <dgm:pt modelId="{EC119195-F8FA-4F61-B7AF-7CD55BDEF155}" type="pres">
      <dgm:prSet presAssocID="{9933AD56-8657-4FD0-A4F1-8AED9F4BD5CA}" presName="txOne" presStyleLbl="node0" presStyleIdx="0" presStyleCnt="1">
        <dgm:presLayoutVars>
          <dgm:chPref val="3"/>
        </dgm:presLayoutVars>
      </dgm:prSet>
      <dgm:spPr/>
    </dgm:pt>
    <dgm:pt modelId="{BD05D23D-2E9C-4B13-8729-38FDABFF522B}" type="pres">
      <dgm:prSet presAssocID="{9933AD56-8657-4FD0-A4F1-8AED9F4BD5CA}" presName="parTransOne" presStyleCnt="0"/>
      <dgm:spPr/>
    </dgm:pt>
    <dgm:pt modelId="{45354EE7-FE54-4786-A88A-1738057F4161}" type="pres">
      <dgm:prSet presAssocID="{9933AD56-8657-4FD0-A4F1-8AED9F4BD5CA}" presName="horzOne" presStyleCnt="0"/>
      <dgm:spPr/>
    </dgm:pt>
    <dgm:pt modelId="{CB794869-D2C9-47F5-8CA7-67E73902552B}" type="pres">
      <dgm:prSet presAssocID="{8C7C9027-2A3C-4AAA-982C-CCD292C6C0D3}" presName="vertTwo" presStyleCnt="0"/>
      <dgm:spPr/>
    </dgm:pt>
    <dgm:pt modelId="{068A7CC4-CD73-4E3B-8CDB-3FAA78A88B88}" type="pres">
      <dgm:prSet presAssocID="{8C7C9027-2A3C-4AAA-982C-CCD292C6C0D3}" presName="txTwo" presStyleLbl="node2" presStyleIdx="0" presStyleCnt="1">
        <dgm:presLayoutVars>
          <dgm:chPref val="3"/>
        </dgm:presLayoutVars>
      </dgm:prSet>
      <dgm:spPr/>
    </dgm:pt>
    <dgm:pt modelId="{B86EB724-057B-494C-949E-522A5016B942}" type="pres">
      <dgm:prSet presAssocID="{8C7C9027-2A3C-4AAA-982C-CCD292C6C0D3}" presName="parTransTwo" presStyleCnt="0"/>
      <dgm:spPr/>
    </dgm:pt>
    <dgm:pt modelId="{8622C9C9-6E24-4282-9650-40E1437D02B0}" type="pres">
      <dgm:prSet presAssocID="{8C7C9027-2A3C-4AAA-982C-CCD292C6C0D3}" presName="horzTwo" presStyleCnt="0"/>
      <dgm:spPr/>
    </dgm:pt>
    <dgm:pt modelId="{8DF91F17-EA69-47B9-9A64-C134A2981464}" type="pres">
      <dgm:prSet presAssocID="{9E90057A-55C1-4D06-AA77-08E378F8D2AC}" presName="vertThree" presStyleCnt="0"/>
      <dgm:spPr/>
    </dgm:pt>
    <dgm:pt modelId="{A8546854-683A-4B7B-BD26-80AA21ADFC0B}" type="pres">
      <dgm:prSet presAssocID="{9E90057A-55C1-4D06-AA77-08E378F8D2AC}" presName="txThree" presStyleLbl="node3" presStyleIdx="0" presStyleCnt="1">
        <dgm:presLayoutVars>
          <dgm:chPref val="3"/>
        </dgm:presLayoutVars>
      </dgm:prSet>
      <dgm:spPr/>
    </dgm:pt>
    <dgm:pt modelId="{913EADE8-0098-451A-8C35-7F690DA17CBF}" type="pres">
      <dgm:prSet presAssocID="{9E90057A-55C1-4D06-AA77-08E378F8D2AC}" presName="parTransThree" presStyleCnt="0"/>
      <dgm:spPr/>
    </dgm:pt>
    <dgm:pt modelId="{B82AB256-2EE7-4DF6-9EE6-C46D1F2DB8FE}" type="pres">
      <dgm:prSet presAssocID="{9E90057A-55C1-4D06-AA77-08E378F8D2AC}" presName="horzThree" presStyleCnt="0"/>
      <dgm:spPr/>
    </dgm:pt>
    <dgm:pt modelId="{0E723D99-481B-45C4-828A-2026BDC0EECA}" type="pres">
      <dgm:prSet presAssocID="{61C462EE-869D-46BC-911A-4FE55C05D12D}" presName="vertFour" presStyleCnt="0">
        <dgm:presLayoutVars>
          <dgm:chPref val="3"/>
        </dgm:presLayoutVars>
      </dgm:prSet>
      <dgm:spPr/>
    </dgm:pt>
    <dgm:pt modelId="{F3017117-086E-4055-87A3-506A1707980F}" type="pres">
      <dgm:prSet presAssocID="{61C462EE-869D-46BC-911A-4FE55C05D12D}" presName="txFour" presStyleLbl="node4" presStyleIdx="0" presStyleCnt="1">
        <dgm:presLayoutVars>
          <dgm:chPref val="3"/>
        </dgm:presLayoutVars>
      </dgm:prSet>
      <dgm:spPr/>
    </dgm:pt>
    <dgm:pt modelId="{1F99438A-0F49-4289-9444-EA63D38CB598}" type="pres">
      <dgm:prSet presAssocID="{61C462EE-869D-46BC-911A-4FE55C05D12D}" presName="horzFour" presStyleCnt="0"/>
      <dgm:spPr/>
    </dgm:pt>
  </dgm:ptLst>
  <dgm:cxnLst>
    <dgm:cxn modelId="{D7C56F17-BEAA-40EC-BBB6-11720526AC3A}" type="presOf" srcId="{8C7C9027-2A3C-4AAA-982C-CCD292C6C0D3}" destId="{068A7CC4-CD73-4E3B-8CDB-3FAA78A88B88}" srcOrd="0" destOrd="0" presId="urn:microsoft.com/office/officeart/2005/8/layout/hierarchy4"/>
    <dgm:cxn modelId="{8C310020-4B21-4AB2-94F2-BF0A61FC263B}" srcId="{9933AD56-8657-4FD0-A4F1-8AED9F4BD5CA}" destId="{8C7C9027-2A3C-4AAA-982C-CCD292C6C0D3}" srcOrd="0" destOrd="0" parTransId="{538E8977-616A-4A66-9876-5B615FDFCD11}" sibTransId="{D2AF4D2F-9B4F-44CA-8DA6-A234EE16BDB3}"/>
    <dgm:cxn modelId="{734DEA5D-7D52-4900-9E29-77E270414CD7}" srcId="{9E90057A-55C1-4D06-AA77-08E378F8D2AC}" destId="{61C462EE-869D-46BC-911A-4FE55C05D12D}" srcOrd="0" destOrd="0" parTransId="{E82A8FDB-7EFC-48FB-B178-459B35A01549}" sibTransId="{8111D13D-9D35-4656-AFA2-0128A65A1274}"/>
    <dgm:cxn modelId="{D9696054-F172-4C85-AAEE-477C35970BC5}" type="presOf" srcId="{61C462EE-869D-46BC-911A-4FE55C05D12D}" destId="{F3017117-086E-4055-87A3-506A1707980F}" srcOrd="0" destOrd="0" presId="urn:microsoft.com/office/officeart/2005/8/layout/hierarchy4"/>
    <dgm:cxn modelId="{18E73E58-90F3-4C99-9D83-BAE7B6014A3E}" type="presOf" srcId="{9E90057A-55C1-4D06-AA77-08E378F8D2AC}" destId="{A8546854-683A-4B7B-BD26-80AA21ADFC0B}" srcOrd="0" destOrd="0" presId="urn:microsoft.com/office/officeart/2005/8/layout/hierarchy4"/>
    <dgm:cxn modelId="{7677EC99-9512-4DE7-A83A-1FD709B8F799}" srcId="{DE35E44B-2085-4815-ACED-9F710C32248B}" destId="{9933AD56-8657-4FD0-A4F1-8AED9F4BD5CA}" srcOrd="0" destOrd="0" parTransId="{859653EE-B46D-4AA4-9F43-A85F23B05B4A}" sibTransId="{C9901F90-B8D9-4FBD-B947-960EEB486D7B}"/>
    <dgm:cxn modelId="{286F4AA3-E691-417A-8733-49844087E8C4}" type="presOf" srcId="{9933AD56-8657-4FD0-A4F1-8AED9F4BD5CA}" destId="{EC119195-F8FA-4F61-B7AF-7CD55BDEF155}" srcOrd="0" destOrd="0" presId="urn:microsoft.com/office/officeart/2005/8/layout/hierarchy4"/>
    <dgm:cxn modelId="{8F1CC0A9-0E24-4F4F-8A95-314E39BD097E}" type="presOf" srcId="{DE35E44B-2085-4815-ACED-9F710C32248B}" destId="{4F51C4B3-9D78-41B0-A604-53037BDDCAAC}" srcOrd="0" destOrd="0" presId="urn:microsoft.com/office/officeart/2005/8/layout/hierarchy4"/>
    <dgm:cxn modelId="{02AE46CA-7394-48E5-888F-4E191138FA56}" srcId="{8C7C9027-2A3C-4AAA-982C-CCD292C6C0D3}" destId="{9E90057A-55C1-4D06-AA77-08E378F8D2AC}" srcOrd="0" destOrd="0" parTransId="{05BEE852-30DF-447B-B207-0DDE30EEC7A7}" sibTransId="{BABE9E60-1F31-4EF3-A853-D0DCBA8A6101}"/>
    <dgm:cxn modelId="{CFB78D5D-587E-4587-9863-D92E1BA4AF47}" type="presParOf" srcId="{4F51C4B3-9D78-41B0-A604-53037BDDCAAC}" destId="{9E264A5C-ED96-419D-B6D1-AE14B785896D}" srcOrd="0" destOrd="0" presId="urn:microsoft.com/office/officeart/2005/8/layout/hierarchy4"/>
    <dgm:cxn modelId="{8519C0D7-16A9-4A77-9574-FCB1BA75F0E0}" type="presParOf" srcId="{9E264A5C-ED96-419D-B6D1-AE14B785896D}" destId="{EC119195-F8FA-4F61-B7AF-7CD55BDEF155}" srcOrd="0" destOrd="0" presId="urn:microsoft.com/office/officeart/2005/8/layout/hierarchy4"/>
    <dgm:cxn modelId="{7949C9FE-E4EA-4C74-9C46-4EF5B9523801}" type="presParOf" srcId="{9E264A5C-ED96-419D-B6D1-AE14B785896D}" destId="{BD05D23D-2E9C-4B13-8729-38FDABFF522B}" srcOrd="1" destOrd="0" presId="urn:microsoft.com/office/officeart/2005/8/layout/hierarchy4"/>
    <dgm:cxn modelId="{15978A7B-561F-4593-B904-9834940865AE}" type="presParOf" srcId="{9E264A5C-ED96-419D-B6D1-AE14B785896D}" destId="{45354EE7-FE54-4786-A88A-1738057F4161}" srcOrd="2" destOrd="0" presId="urn:microsoft.com/office/officeart/2005/8/layout/hierarchy4"/>
    <dgm:cxn modelId="{CA6EF33D-EB8B-4D4E-A1C9-1A48097B2C2D}" type="presParOf" srcId="{45354EE7-FE54-4786-A88A-1738057F4161}" destId="{CB794869-D2C9-47F5-8CA7-67E73902552B}" srcOrd="0" destOrd="0" presId="urn:microsoft.com/office/officeart/2005/8/layout/hierarchy4"/>
    <dgm:cxn modelId="{16B3D9DC-41AC-4A0A-BBE3-79AA39296055}" type="presParOf" srcId="{CB794869-D2C9-47F5-8CA7-67E73902552B}" destId="{068A7CC4-CD73-4E3B-8CDB-3FAA78A88B88}" srcOrd="0" destOrd="0" presId="urn:microsoft.com/office/officeart/2005/8/layout/hierarchy4"/>
    <dgm:cxn modelId="{26336ED2-9D00-47BF-A1EE-14593DD2C497}" type="presParOf" srcId="{CB794869-D2C9-47F5-8CA7-67E73902552B}" destId="{B86EB724-057B-494C-949E-522A5016B942}" srcOrd="1" destOrd="0" presId="urn:microsoft.com/office/officeart/2005/8/layout/hierarchy4"/>
    <dgm:cxn modelId="{DF1D62BE-2C35-44AA-958F-6B32014B9E9E}" type="presParOf" srcId="{CB794869-D2C9-47F5-8CA7-67E73902552B}" destId="{8622C9C9-6E24-4282-9650-40E1437D02B0}" srcOrd="2" destOrd="0" presId="urn:microsoft.com/office/officeart/2005/8/layout/hierarchy4"/>
    <dgm:cxn modelId="{5ED67D52-78A4-40CE-A2E6-637E59FAEC2B}" type="presParOf" srcId="{8622C9C9-6E24-4282-9650-40E1437D02B0}" destId="{8DF91F17-EA69-47B9-9A64-C134A2981464}" srcOrd="0" destOrd="0" presId="urn:microsoft.com/office/officeart/2005/8/layout/hierarchy4"/>
    <dgm:cxn modelId="{3242F638-9AB4-4025-B4A0-CC7137AC4C60}" type="presParOf" srcId="{8DF91F17-EA69-47B9-9A64-C134A2981464}" destId="{A8546854-683A-4B7B-BD26-80AA21ADFC0B}" srcOrd="0" destOrd="0" presId="urn:microsoft.com/office/officeart/2005/8/layout/hierarchy4"/>
    <dgm:cxn modelId="{441C011C-02D7-437A-A233-A9F076A6C7B7}" type="presParOf" srcId="{8DF91F17-EA69-47B9-9A64-C134A2981464}" destId="{913EADE8-0098-451A-8C35-7F690DA17CBF}" srcOrd="1" destOrd="0" presId="urn:microsoft.com/office/officeart/2005/8/layout/hierarchy4"/>
    <dgm:cxn modelId="{BBD83DCC-20DB-4461-ABCF-D44108AD3E0D}" type="presParOf" srcId="{8DF91F17-EA69-47B9-9A64-C134A2981464}" destId="{B82AB256-2EE7-4DF6-9EE6-C46D1F2DB8FE}" srcOrd="2" destOrd="0" presId="urn:microsoft.com/office/officeart/2005/8/layout/hierarchy4"/>
    <dgm:cxn modelId="{B30B6748-405D-4684-833A-331F22069D98}" type="presParOf" srcId="{B82AB256-2EE7-4DF6-9EE6-C46D1F2DB8FE}" destId="{0E723D99-481B-45C4-828A-2026BDC0EECA}" srcOrd="0" destOrd="0" presId="urn:microsoft.com/office/officeart/2005/8/layout/hierarchy4"/>
    <dgm:cxn modelId="{5AB812F0-2B5C-4E46-90C3-8781BFDBA03A}" type="presParOf" srcId="{0E723D99-481B-45C4-828A-2026BDC0EECA}" destId="{F3017117-086E-4055-87A3-506A1707980F}" srcOrd="0" destOrd="0" presId="urn:microsoft.com/office/officeart/2005/8/layout/hierarchy4"/>
    <dgm:cxn modelId="{DB8971B9-4814-462B-B665-EB48EFA49A78}" type="presParOf" srcId="{0E723D99-481B-45C4-828A-2026BDC0EECA}" destId="{1F99438A-0F49-4289-9444-EA63D38CB598}" srcOrd="1" destOrd="0" presId="urn:microsoft.com/office/officeart/2005/8/layout/hierarchy4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C119195-F8FA-4F61-B7AF-7CD55BDEF155}">
      <dsp:nvSpPr>
        <dsp:cNvPr id="0" name=""/>
        <dsp:cNvSpPr/>
      </dsp:nvSpPr>
      <dsp:spPr>
        <a:xfrm>
          <a:off x="4267" y="817"/>
          <a:ext cx="8731605" cy="872921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7160" tIns="137160" rIns="137160" bIns="13716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600" kern="1200" dirty="0"/>
            <a:t>Async/Await</a:t>
          </a:r>
        </a:p>
      </dsp:txBody>
      <dsp:txXfrm>
        <a:off x="29834" y="26384"/>
        <a:ext cx="8680471" cy="821787"/>
      </dsp:txXfrm>
    </dsp:sp>
    <dsp:sp modelId="{068A7CC4-CD73-4E3B-8CDB-3FAA78A88B88}">
      <dsp:nvSpPr>
        <dsp:cNvPr id="0" name=""/>
        <dsp:cNvSpPr/>
      </dsp:nvSpPr>
      <dsp:spPr>
        <a:xfrm>
          <a:off x="4267" y="985346"/>
          <a:ext cx="8731605" cy="872921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7160" tIns="137160" rIns="137160" bIns="13716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600" kern="1200" dirty="0"/>
            <a:t>Futures / Continuations</a:t>
          </a:r>
        </a:p>
      </dsp:txBody>
      <dsp:txXfrm>
        <a:off x="29834" y="1010913"/>
        <a:ext cx="8680471" cy="821787"/>
      </dsp:txXfrm>
    </dsp:sp>
    <dsp:sp modelId="{A8546854-683A-4B7B-BD26-80AA21ADFC0B}">
      <dsp:nvSpPr>
        <dsp:cNvPr id="0" name=""/>
        <dsp:cNvSpPr/>
      </dsp:nvSpPr>
      <dsp:spPr>
        <a:xfrm>
          <a:off x="4267" y="1969875"/>
          <a:ext cx="8731605" cy="872921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7160" tIns="137160" rIns="137160" bIns="13716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600" kern="1200" dirty="0"/>
            <a:t>Callbacks</a:t>
          </a:r>
        </a:p>
      </dsp:txBody>
      <dsp:txXfrm>
        <a:off x="29834" y="1995442"/>
        <a:ext cx="8680471" cy="821787"/>
      </dsp:txXfrm>
    </dsp:sp>
    <dsp:sp modelId="{F3017117-086E-4055-87A3-506A1707980F}">
      <dsp:nvSpPr>
        <dsp:cNvPr id="0" name=""/>
        <dsp:cNvSpPr/>
      </dsp:nvSpPr>
      <dsp:spPr>
        <a:xfrm>
          <a:off x="4267" y="2954404"/>
          <a:ext cx="8731605" cy="872921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7160" tIns="137160" rIns="137160" bIns="13716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600" kern="1200" dirty="0"/>
            <a:t>Events</a:t>
          </a:r>
        </a:p>
      </dsp:txBody>
      <dsp:txXfrm>
        <a:off x="29834" y="2979971"/>
        <a:ext cx="8680471" cy="82178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ierarchy4">
  <dgm:title val=""/>
  <dgm:desc val=""/>
  <dgm:catLst>
    <dgm:cat type="hierarchy" pri="4000"/>
    <dgm:cat type="list" pri="24000"/>
    <dgm:cat type="relationship" pri="1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Name0">
    <dgm:varLst>
      <dgm:chPref val="1"/>
      <dgm:dir/>
      <dgm:animOne val="branch"/>
      <dgm:animLvl val="lvl"/>
      <dgm:resizeHandles/>
    </dgm:varLst>
    <dgm:choose name="Name1">
      <dgm:if name="Name2" func="var" arg="dir" op="equ" val="norm">
        <dgm:alg type="lin">
          <dgm:param type="linDir" val="fromL"/>
          <dgm:param type="nodeVertAlign" val="t"/>
        </dgm:alg>
      </dgm:if>
      <dgm:else name="Name3">
        <dgm:alg type="lin">
          <dgm:param type="linDir" val="fromR"/>
          <dgm:param type="nodeVertAlign" val="t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vertOne" refType="w"/>
      <dgm:constr type="w" for="des" forName="horzOne" refType="w"/>
      <dgm:constr type="w" for="des" forName="txOne" refType="w"/>
      <dgm:constr type="w" for="des" forName="vertTwo" refType="w"/>
      <dgm:constr type="w" for="des" forName="horzTwo" refType="w"/>
      <dgm:constr type="w" for="des" forName="txTwo" refType="w"/>
      <dgm:constr type="w" for="des" forName="vertThree" refType="w"/>
      <dgm:constr type="w" for="des" forName="horzThree" refType="w"/>
      <dgm:constr type="w" for="des" forName="txThree" refType="w"/>
      <dgm:constr type="w" for="des" forName="vertFour" refType="w"/>
      <dgm:constr type="w" for="des" forName="horzFour" refType="w"/>
      <dgm:constr type="w" for="des" forName="txFour" refType="w"/>
      <dgm:constr type="h" for="des" ptType="node" op="equ"/>
      <dgm:constr type="h" for="des" forName="txOne" refType="h"/>
      <dgm:constr type="userH" for="des" ptType="node" refType="h" refFor="des" refForName="txOne"/>
      <dgm:constr type="primFontSz" for="des" forName="txOne" val="65"/>
      <dgm:constr type="primFontSz" for="des" forName="txTwo" val="65"/>
      <dgm:constr type="primFontSz" for="des" forName="txTwo" refType="primFontSz" refFor="des" refForName="txOne" op="lte"/>
      <dgm:constr type="primFontSz" for="des" forName="txThree" val="65"/>
      <dgm:constr type="primFontSz" for="des" forName="txThree" refType="primFontSz" refFor="des" refForName="txOne" op="lte"/>
      <dgm:constr type="primFontSz" for="des" forName="txThree" refType="primFontSz" refFor="des" refForName="txTwo" op="lte"/>
      <dgm:constr type="primFontSz" for="des" forName="txFour" val="65"/>
      <dgm:constr type="primFontSz" for="des" forName="txFour" refType="primFontSz" refFor="des" refForName="txOne" op="lte"/>
      <dgm:constr type="primFontSz" for="des" forName="txFour" refType="primFontSz" refFor="des" refForName="txTwo" op="lte"/>
      <dgm:constr type="primFontSz" for="des" forName="txFour" refType="primFontSz" refFor="des" refForName="txThree" op="lte"/>
      <dgm:constr type="w" for="des" forName="sibSpaceOne" refType="w" fact="0.168"/>
      <dgm:constr type="w" for="des" forName="sibSpaceTwo" refType="w" refFor="des" refForName="sibSpaceOne" op="equ" fact="0.5"/>
      <dgm:constr type="w" for="des" forName="sibSpaceThree" refType="w" refFor="des" refForName="sibSpaceTwo" op="equ" fact="0.5"/>
      <dgm:constr type="w" for="des" forName="sibSpaceFour" refType="w" refFor="des" refForName="sibSpaceThree" op="equ" fact="0.5"/>
      <dgm:constr type="h" for="des" forName="parTransOne" refType="w" fact="0.056"/>
      <dgm:constr type="h" for="des" forName="parTransTwo" refType="h" refFor="des" refForName="parTransOne" op="equ"/>
      <dgm:constr type="h" for="des" forName="parTransThree" refType="h" refFor="des" refForName="parTransTwo" op="equ"/>
      <dgm:constr type="h" for="des" forName="parTransFour" refType="h" refFor="des" refForName="parTransThree" op="equ"/>
    </dgm:constrLst>
    <dgm:ruleLst/>
    <dgm:forEach name="Name4" axis="ch" ptType="node">
      <dgm:layoutNode name="vertOne">
        <dgm:alg type="lin">
          <dgm:param type="linDir" val="fromT"/>
        </dgm:alg>
        <dgm:shape xmlns:r="http://schemas.openxmlformats.org/officeDocument/2006/relationships" r:blip="">
          <dgm:adjLst/>
        </dgm:shape>
        <dgm:presOf/>
        <dgm:constrLst>
          <dgm:constr type="w" for="ch" forName="txOne" refType="w" refFor="ch" refForName="horzOne" op="gte"/>
        </dgm:constrLst>
        <dgm:ruleLst/>
        <dgm:layoutNode name="txOne" styleLbl="node0">
          <dgm:varLst>
            <dgm:chPref val="3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5">
          <dgm:if name="Name6" axis="des" ptType="node" func="cnt" op="gt" val="0">
            <dgm:layoutNode name="parTransOn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if>
          <dgm:else name="Name7"/>
        </dgm:choose>
        <dgm:layoutNode name="horzOne">
          <dgm:choose name="Name8">
            <dgm:if name="Name9" func="var" arg="dir" op="equ" val="norm">
              <dgm:alg type="lin">
                <dgm:param type="linDir" val="fromL"/>
                <dgm:param type="nodeVertAlign" val="t"/>
              </dgm:alg>
            </dgm:if>
            <dgm:else name="Name10">
              <dgm:alg type="lin">
                <dgm:param type="linDir" val="fromR"/>
                <dgm:param type="nodeVertAlign" val="t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/>
          <dgm:ruleLst>
            <dgm:rule type="w" val="INF" fact="NaN" max="NaN"/>
          </dgm:ruleLst>
          <dgm:forEach name="Name11" axis="ch" ptType="node">
            <dgm:layoutNode name="vertTwo">
              <dgm:alg type="lin">
                <dgm:param type="linDir" val="fromT"/>
              </dgm:alg>
              <dgm:shape xmlns:r="http://schemas.openxmlformats.org/officeDocument/2006/relationships" r:blip="">
                <dgm:adjLst/>
              </dgm:shape>
              <dgm:presOf/>
              <dgm:constrLst>
                <dgm:constr type="w" for="ch" forName="txTwo" refType="w" refFor="ch" refForName="horzTwo" op="gte"/>
              </dgm:constrLst>
              <dgm:ruleLst/>
              <dgm:layoutNode name="txTwo">
                <dgm:varLst>
                  <dgm:chPref val="3"/>
                </dgm:varLst>
                <dgm:alg type="tx"/>
                <dgm:shape xmlns:r="http://schemas.openxmlformats.org/officeDocument/2006/relationships" type="roundRect" r:blip="">
                  <dgm:adjLst>
                    <dgm:adj idx="1" val="0.1"/>
                  </dgm:adjLst>
                </dgm:shape>
                <dgm:presOf axis="self"/>
                <dgm:constrLst>
                  <dgm:constr type="userH"/>
                  <dgm:constr type="h" refType="userH"/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choose name="Name12">
                <dgm:if name="Name13" axis="des" ptType="node" func="cnt" op="gt" val="0">
                  <dgm:layoutNode name="parTransTwo">
                    <dgm:alg type="sp"/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</dgm:layoutNode>
                </dgm:if>
                <dgm:else name="Name14"/>
              </dgm:choose>
              <dgm:layoutNode name="horzTwo">
                <dgm:choose name="Name15">
                  <dgm:if name="Name16" func="var" arg="dir" op="equ" val="norm">
                    <dgm:alg type="lin">
                      <dgm:param type="linDir" val="fromL"/>
                      <dgm:param type="nodeVertAlign" val="t"/>
                    </dgm:alg>
                  </dgm:if>
                  <dgm:else name="Name17">
                    <dgm:alg type="lin">
                      <dgm:param type="linDir" val="fromR"/>
                      <dgm:param type="nodeVertAlign" val="t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/>
                <dgm:ruleLst>
                  <dgm:rule type="w" val="INF" fact="NaN" max="NaN"/>
                </dgm:ruleLst>
                <dgm:forEach name="Name18" axis="ch" ptType="node">
                  <dgm:layoutNode name="vertThree">
                    <dgm:alg type="lin">
                      <dgm:param type="linDir" val="fromT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txThree" refType="w" refFor="ch" refForName="horzThree" op="gte"/>
                    </dgm:constrLst>
                    <dgm:ruleLst/>
                    <dgm:layoutNode name="txThree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userH"/>
                        <dgm:constr type="h" refType="userH"/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choose name="Name19">
                      <dgm:if name="Name20" axis="des" ptType="node" func="cnt" op="gt" val="0">
                        <dgm:layoutNode name="parTransThree">
                          <dgm:alg type="sp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/>
                          <dgm:ruleLst/>
                        </dgm:layoutNode>
                      </dgm:if>
                      <dgm:else name="Name21"/>
                    </dgm:choose>
                    <dgm:layoutNode name="horzThree">
                      <dgm:choose name="Name22">
                        <dgm:if name="Name23" func="var" arg="dir" op="equ" val="norm">
                          <dgm:alg type="lin">
                            <dgm:param type="linDir" val="fromL"/>
                            <dgm:param type="nodeVertAlign" val="t"/>
                          </dgm:alg>
                        </dgm:if>
                        <dgm:else name="Name24">
                          <dgm:alg type="lin">
                            <dgm:param type="linDir" val="fromR"/>
                            <dgm:param type="nodeVertAlign" val="t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constrLst/>
                      <dgm:ruleLst>
                        <dgm:rule type="w" val="INF" fact="NaN" max="NaN"/>
                      </dgm:ruleLst>
                      <dgm:forEach name="repeat" axis="ch" ptType="node">
                        <dgm:layoutNode name="vertFour">
                          <dgm:varLst>
                            <dgm:chPref val="3"/>
                          </dgm:varLst>
                          <dgm:alg type="lin">
                            <dgm:param type="linDir" val="fromT"/>
                          </dgm:alg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w" for="ch" forName="txFour" refType="w" refFor="ch" refForName="horzFour" op="gte"/>
                          </dgm:constrLst>
                          <dgm:ruleLst/>
                          <dgm:layoutNode name="txFour">
                            <dgm:varLst>
                              <dgm:chPref val="3"/>
                            </dgm:varLst>
                            <dgm:alg type="tx"/>
                            <dgm:shape xmlns:r="http://schemas.openxmlformats.org/officeDocument/2006/relationships" type="roundRect" r:blip="">
                              <dgm:adjLst>
                                <dgm:adj idx="1" val="0.1"/>
                              </dgm:adjLst>
                            </dgm:shape>
                            <dgm:presOf axis="self"/>
                            <dgm:constrLst>
                              <dgm:constr type="userH"/>
                              <dgm:constr type="h" refType="userH"/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  <dgm:choose name="Name25">
                            <dgm:if name="Name26" axis="des" ptType="node" func="cnt" op="gt" val="0">
                              <dgm:layoutNode name="parTransFour">
                                <dgm:alg type="sp"/>
                                <dgm:shape xmlns:r="http://schemas.openxmlformats.org/officeDocument/2006/relationships" r:blip="">
                                  <dgm:adjLst/>
                                </dgm:shape>
                                <dgm:presOf/>
                                <dgm:constrLst/>
                                <dgm:ruleLst/>
                              </dgm:layoutNode>
                            </dgm:if>
                            <dgm:else name="Name27"/>
                          </dgm:choose>
                          <dgm:layoutNode name="horzFour">
                            <dgm:choose name="Name28">
                              <dgm:if name="Name29" func="var" arg="dir" op="equ" val="norm">
                                <dgm:alg type="lin">
                                  <dgm:param type="linDir" val="fromL"/>
                                  <dgm:param type="nodeVertAlign" val="t"/>
                                </dgm:alg>
                              </dgm:if>
                              <dgm:else name="Name30">
                                <dgm:alg type="lin">
                                  <dgm:param type="linDir" val="fromR"/>
                                  <dgm:param type="nodeVertAlign" val="t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>
                              <dgm:rule type="w" val="INF" fact="NaN" max="NaN"/>
                            </dgm:ruleLst>
                            <dgm:forEach name="Name31" ref="repeat"/>
                          </dgm:layoutNode>
                        </dgm:layoutNode>
                        <dgm:choose name="Name32">
                          <dgm:if name="Name33" axis="self" ptType="node" func="revPos" op="gte" val="2">
                            <dgm:forEach name="Name34" axis="followSib" ptType="sibTrans" cnt="1">
                              <dgm:layoutNode name="sibSpaceFour">
                                <dgm:alg type="sp"/>
                                <dgm:shape xmlns:r="http://schemas.openxmlformats.org/officeDocument/2006/relationships" r:blip="">
                                  <dgm:adjLst/>
                                </dgm:shape>
                                <dgm:presOf/>
                                <dgm:constrLst/>
                                <dgm:ruleLst/>
                              </dgm:layoutNode>
                            </dgm:forEach>
                          </dgm:if>
                          <dgm:else name="Name35"/>
                        </dgm:choose>
                      </dgm:forEach>
                    </dgm:layoutNode>
                  </dgm:layoutNode>
                  <dgm:choose name="Name36">
                    <dgm:if name="Name37" axis="self" ptType="node" func="revPos" op="gte" val="2">
                      <dgm:forEach name="Name38" axis="followSib" ptType="sibTrans" cnt="1">
                        <dgm:layoutNode name="sibSpaceThree">
                          <dgm:alg type="sp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/>
                          <dgm:ruleLst/>
                        </dgm:layoutNode>
                      </dgm:forEach>
                    </dgm:if>
                    <dgm:else name="Name39"/>
                  </dgm:choose>
                </dgm:forEach>
              </dgm:layoutNode>
            </dgm:layoutNode>
            <dgm:choose name="Name40">
              <dgm:if name="Name41" axis="self" ptType="node" func="revPos" op="gte" val="2">
                <dgm:forEach name="Name42" axis="followSib" ptType="sibTrans" cnt="1">
                  <dgm:layoutNode name="sibSpaceTwo">
                    <dgm:alg type="sp"/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</dgm:layoutNode>
                </dgm:forEach>
              </dgm:if>
              <dgm:else name="Name43"/>
            </dgm:choose>
          </dgm:forEach>
        </dgm:layoutNode>
      </dgm:layoutNode>
      <dgm:choose name="Name44">
        <dgm:if name="Name45" axis="self" ptType="node" func="revPos" op="gte" val="2">
          <dgm:forEach name="Name46" axis="followSib" ptType="sibTrans" cnt="1">
            <dgm:layoutNode name="sibSpaceOn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if>
        <dgm:else name="Name47"/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gif>
</file>

<file path=ppt/media/image11.gif>
</file>

<file path=ppt/media/image12.jpeg>
</file>

<file path=ppt/media/image13.jpg>
</file>

<file path=ppt/media/image14.png>
</file>

<file path=ppt/media/image15.png>
</file>

<file path=ppt/media/image16.png>
</file>

<file path=ppt/media/image17.png>
</file>

<file path=ppt/media/image18.jpg>
</file>

<file path=ppt/media/image19.jpg>
</file>

<file path=ppt/media/image2.jpg>
</file>

<file path=ppt/media/image20.jpg>
</file>

<file path=ppt/media/image3.jpg>
</file>

<file path=ppt/media/image4.jpg>
</file>

<file path=ppt/media/image5.jpeg>
</file>

<file path=ppt/media/image6.png>
</file>

<file path=ppt/media/image7.pn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74E8BCA-0B4F-4373-B78E-3D2899449797}" type="datetimeFigureOut">
              <a:rPr lang="en-US" smtClean="0"/>
              <a:t>8/16/2017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4CE3395-F8FF-4336-B2AA-E15575B990E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5930027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Questions welcome!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4CE3395-F8FF-4336-B2AA-E15575B990E7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042165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baseline="0" dirty="0"/>
              <a:t>The async/await keywords are taking over the world!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baseline="0" dirty="0"/>
              <a:t>Many people (like me) see this as a good thing.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baseline="0" dirty="0"/>
              <a:t>Generally, people who have done asynchronous programming in the past welcome </a:t>
            </a:r>
            <a:r>
              <a:rPr lang="en-US" baseline="0" dirty="0" err="1"/>
              <a:t>async</a:t>
            </a:r>
            <a:r>
              <a:rPr lang="en-US" baseline="0" dirty="0"/>
              <a:t>/await.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4CE3395-F8FF-4336-B2AA-E15575B990E7}" type="slidenum">
              <a:rPr lang="en-US" smtClean="0"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1670688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baseline="0" dirty="0"/>
              <a:t>But maybe that doesn’t apply to you (and that’s OK!).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baseline="0" dirty="0"/>
              <a:t>Those who have not worked with asynchronous code before view async/await as problematic.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baseline="0" dirty="0"/>
              <a:t>Async/await have a tendency to “infect” code, and if you’re new to asynchronous programming, it seems more like an invasion than a revolution.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baseline="0" dirty="0"/>
              <a:t>Part of this talk is explaining why the async/await keywords are designed the way they are, and why they’re so troublesome.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baseline="0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baseline="0" dirty="0"/>
              <a:t>My hope: that you can see async as an opportunity instead of a </a:t>
            </a:r>
            <a:r>
              <a:rPr lang="en-US" baseline="0" dirty="0" err="1"/>
              <a:t>hinderance</a:t>
            </a:r>
            <a:r>
              <a:rPr lang="en-US" baseline="0" dirty="0"/>
              <a:t>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4CE3395-F8FF-4336-B2AA-E15575B990E7}" type="slidenum">
              <a:rPr lang="en-US" smtClean="0"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0987782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JavaScript</a:t>
            </a:r>
            <a:r>
              <a:rPr lang="en-US" baseline="0" dirty="0"/>
              <a:t> stage 3 is available (and fairly widely used) via Babel.</a:t>
            </a:r>
          </a:p>
          <a:p>
            <a:r>
              <a:rPr lang="en-US" baseline="0" dirty="0"/>
              <a:t>C++ proposal is only available in Microsoft’s C++ compiler.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4CE3395-F8FF-4336-B2AA-E15575B990E7}" type="slidenum">
              <a:rPr lang="en-US" smtClean="0"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6544095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Relative</a:t>
            </a:r>
            <a:r>
              <a:rPr lang="en-US" baseline="0" dirty="0"/>
              <a:t> market share of top 10 languages.</a:t>
            </a:r>
            <a:endParaRPr lang="en-US" dirty="0"/>
          </a:p>
          <a:p>
            <a:r>
              <a:rPr lang="en-US" dirty="0"/>
              <a:t>Source: TIOBE index for Aug 2017</a:t>
            </a:r>
          </a:p>
          <a:p>
            <a:r>
              <a:rPr lang="en-US" dirty="0"/>
              <a:t>PHP:</a:t>
            </a:r>
            <a:r>
              <a:rPr lang="en-US" baseline="0" dirty="0"/>
              <a:t> Talking about async recently. Hack does support it.</a:t>
            </a:r>
          </a:p>
          <a:p>
            <a:r>
              <a:rPr lang="en-US" baseline="0" dirty="0"/>
              <a:t>Java: No plans for async, but Scala can do async/await.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4CE3395-F8FF-4336-B2AA-E15575B990E7}" type="slidenum">
              <a:rPr lang="en-US" smtClean="0"/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1722875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“Leading” (growth)</a:t>
            </a:r>
            <a:r>
              <a:rPr lang="en-US" baseline="0" dirty="0"/>
              <a:t> share of top 10 languages.</a:t>
            </a:r>
            <a:endParaRPr lang="en-US" dirty="0"/>
          </a:p>
          <a:p>
            <a:r>
              <a:rPr lang="en-US" dirty="0"/>
              <a:t>Source: PYPL</a:t>
            </a:r>
            <a:r>
              <a:rPr lang="en-US" baseline="0" dirty="0"/>
              <a:t> (popularity of programming language) </a:t>
            </a:r>
            <a:r>
              <a:rPr lang="en-US" dirty="0"/>
              <a:t>index for Aug 2017</a:t>
            </a:r>
          </a:p>
          <a:p>
            <a:endParaRPr lang="en-US" dirty="0"/>
          </a:p>
          <a:p>
            <a:r>
              <a:rPr lang="en-US" dirty="0"/>
              <a:t>Either way you slice it, async is taking over the world!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4CE3395-F8FF-4336-B2AA-E15575B990E7}" type="slidenum">
              <a:rPr lang="en-US" smtClean="0"/>
              <a:t>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62556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4CE3395-F8FF-4336-B2AA-E15575B990E7}" type="slidenum">
              <a:rPr lang="en-US" smtClean="0"/>
              <a:t>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558483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baseline="0" dirty="0"/>
              <a:t>Before continuing, I’d like to cover a bit of terminology that will help in understanding async and await as </a:t>
            </a:r>
            <a:r>
              <a:rPr lang="en-US" i="1" baseline="0" dirty="0"/>
              <a:t>language features</a:t>
            </a:r>
            <a:r>
              <a:rPr lang="en-US" baseline="0" dirty="0"/>
              <a:t>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baseline="0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baseline="0" dirty="0"/>
              <a:t>Async = async/await keywords. (like the slides in the previous section re languages adopting async/await keywords).</a:t>
            </a:r>
          </a:p>
          <a:p>
            <a: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baseline="0" dirty="0"/>
              <a:t>Asynchrony = any kind of asynchronous programming. (like the slides in this section).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4CE3395-F8FF-4336-B2AA-E15575B990E7}" type="slidenum">
              <a:rPr lang="en-US" smtClean="0"/>
              <a:t>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265265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There’s a lot of terminology out there.</a:t>
            </a:r>
          </a:p>
          <a:p>
            <a:r>
              <a:rPr lang="en-US" dirty="0"/>
              <a:t>Most </a:t>
            </a:r>
            <a:r>
              <a:rPr lang="en-US" dirty="0" err="1"/>
              <a:t>devs</a:t>
            </a:r>
            <a:r>
              <a:rPr lang="en-US" dirty="0"/>
              <a:t> are only familiar with some of it (the first few).</a:t>
            </a:r>
          </a:p>
          <a:p>
            <a:r>
              <a:rPr lang="en-US" dirty="0"/>
              <a:t>And that’s OK!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4CE3395-F8FF-4336-B2AA-E15575B990E7}" type="slidenum">
              <a:rPr lang="en-US" smtClean="0"/>
              <a:t>22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2954303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This slide</a:t>
            </a:r>
            <a:r>
              <a:rPr lang="en-US" baseline="0" dirty="0"/>
              <a:t> is mostly about terminology, and there’s no definite standard or consensus yet.</a:t>
            </a:r>
          </a:p>
          <a:p>
            <a:endParaRPr lang="en-US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I prefer to use the term “concurrency” for multiple things happening </a:t>
            </a:r>
            <a:r>
              <a:rPr lang="en-US" i="1" dirty="0"/>
              <a:t>at the same time</a:t>
            </a:r>
            <a:r>
              <a:rPr lang="en-US" dirty="0"/>
              <a:t>.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/>
              <a:t>UI example, server example.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Multithreading</a:t>
            </a:r>
            <a:r>
              <a:rPr lang="en-US" baseline="0" dirty="0"/>
              <a:t> is </a:t>
            </a:r>
            <a:r>
              <a:rPr lang="en-US" i="1" baseline="0" dirty="0"/>
              <a:t>one way</a:t>
            </a:r>
            <a:r>
              <a:rPr lang="en-US" baseline="0" dirty="0"/>
              <a:t> to get concurrency.</a:t>
            </a:r>
            <a:endParaRPr lang="en-US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“Parallelism” is parallel</a:t>
            </a:r>
            <a:r>
              <a:rPr lang="en-US" baseline="0" dirty="0"/>
              <a:t> processing, one type of multithreading.</a:t>
            </a:r>
            <a:endParaRPr lang="en-US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Asynchrony is a</a:t>
            </a:r>
            <a:r>
              <a:rPr lang="en-US" baseline="0" dirty="0"/>
              <a:t> way to get concurrency </a:t>
            </a:r>
            <a:r>
              <a:rPr lang="en-US" i="1" baseline="0" dirty="0"/>
              <a:t>without</a:t>
            </a:r>
            <a:r>
              <a:rPr lang="en-US" baseline="0" dirty="0"/>
              <a:t> multithreading.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4CE3395-F8FF-4336-B2AA-E15575B990E7}" type="slidenum">
              <a:rPr lang="en-US" smtClean="0"/>
              <a:t>23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47060992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4CE3395-F8FF-4336-B2AA-E15575B990E7}" type="slidenum">
              <a:rPr lang="en-US" smtClean="0"/>
              <a:t>24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702858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Everyone from Northern Michigan</a:t>
            </a:r>
            <a:r>
              <a:rPr lang="en-US" baseline="0" dirty="0"/>
              <a:t> </a:t>
            </a:r>
            <a:r>
              <a:rPr lang="en-US" i="1" baseline="0" dirty="0"/>
              <a:t>says</a:t>
            </a:r>
            <a:r>
              <a:rPr lang="en-US" baseline="0" dirty="0"/>
              <a:t> they’re from Northern Michigan, not just “Michigan”.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4CE3395-F8FF-4336-B2AA-E15575B990E7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5081175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Android tablet at </a:t>
            </a:r>
            <a:r>
              <a:rPr lang="en-US" dirty="0" err="1"/>
              <a:t>MVPConf</a:t>
            </a:r>
            <a:r>
              <a:rPr lang="en-US" dirty="0"/>
              <a:t> right after the new Surface was announced.</a:t>
            </a:r>
          </a:p>
          <a:p>
            <a:endParaRPr lang="en-US" dirty="0"/>
          </a:p>
          <a:p>
            <a:r>
              <a:rPr lang="en-US" dirty="0"/>
              <a:t>I’m going to talk about Windows because I know about Windows drivers. I don’t know about Linux drivers.</a:t>
            </a:r>
          </a:p>
          <a:p>
            <a:r>
              <a:rPr lang="en-US" dirty="0"/>
              <a:t>The last time I used Linux, it looked more like… (click)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4CE3395-F8FF-4336-B2AA-E15575B990E7}" type="slidenum">
              <a:rPr lang="en-US" smtClean="0"/>
              <a:t>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3407714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Android tablet at </a:t>
            </a:r>
            <a:r>
              <a:rPr lang="en-US" dirty="0" err="1"/>
              <a:t>MVPConf</a:t>
            </a:r>
            <a:r>
              <a:rPr lang="en-US" dirty="0"/>
              <a:t> right after the new Surface was announced.</a:t>
            </a:r>
          </a:p>
          <a:p>
            <a:endParaRPr lang="en-US" dirty="0"/>
          </a:p>
          <a:p>
            <a:r>
              <a:rPr lang="en-US" dirty="0"/>
              <a:t>I’m going to talk about Windows because I know about Windows drivers. I don’t know about Linux drivers.</a:t>
            </a:r>
          </a:p>
          <a:p>
            <a:r>
              <a:rPr lang="en-US" dirty="0"/>
              <a:t>The last time I used Linux, it looked more like… (click)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4CE3395-F8FF-4336-B2AA-E15575B990E7}" type="slidenum">
              <a:rPr lang="en-US" smtClean="0"/>
              <a:t>26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09428532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Asynchronous Example:</a:t>
            </a:r>
            <a:r>
              <a:rPr lang="en-US" baseline="0" dirty="0"/>
              <a:t> write to disk (</a:t>
            </a:r>
            <a:r>
              <a:rPr lang="en-US" baseline="0" dirty="0" err="1"/>
              <a:t>WriteFileEx</a:t>
            </a:r>
            <a:r>
              <a:rPr lang="en-US" baseline="0" dirty="0"/>
              <a:t>).</a:t>
            </a:r>
            <a:endParaRPr lang="en-US" dirty="0"/>
          </a:p>
          <a:p>
            <a:r>
              <a:rPr lang="en-US" dirty="0"/>
              <a:t>This is the ideal I/O scenario for Win32 I/O that uses the standard IOCP/OVERLAPPED system.</a:t>
            </a:r>
          </a:p>
          <a:p>
            <a:endParaRPr lang="en-US" dirty="0"/>
          </a:p>
          <a:p>
            <a:r>
              <a:rPr lang="en-US" dirty="0"/>
              <a:t>OVERLAPPED &amp; IRP are</a:t>
            </a:r>
            <a:r>
              <a:rPr lang="en-US" baseline="0" dirty="0"/>
              <a:t> just in-memory structures that keep track of the state of the I/O.</a:t>
            </a:r>
            <a:endParaRPr lang="en-US" dirty="0"/>
          </a:p>
          <a:p>
            <a:r>
              <a:rPr lang="en-US" dirty="0"/>
              <a:t>(after</a:t>
            </a:r>
            <a:r>
              <a:rPr lang="en-US" baseline="0" dirty="0"/>
              <a:t> IRP): The driver </a:t>
            </a:r>
            <a:r>
              <a:rPr lang="en-US" i="1" baseline="0" dirty="0"/>
              <a:t>returns</a:t>
            </a:r>
            <a:r>
              <a:rPr lang="en-US" baseline="0" dirty="0"/>
              <a:t>. It does </a:t>
            </a:r>
            <a:r>
              <a:rPr lang="en-US" i="1" baseline="0" dirty="0"/>
              <a:t>not</a:t>
            </a:r>
            <a:r>
              <a:rPr lang="en-US" baseline="0" dirty="0"/>
              <a:t> block.</a:t>
            </a:r>
          </a:p>
          <a:p>
            <a:r>
              <a:rPr lang="en-US" baseline="0" dirty="0"/>
              <a:t>At this point, the write is </a:t>
            </a:r>
            <a:r>
              <a:rPr lang="en-US" i="1" baseline="0" dirty="0"/>
              <a:t>in progress</a:t>
            </a:r>
            <a:r>
              <a:rPr lang="en-US" baseline="0" dirty="0"/>
              <a:t>, but </a:t>
            </a:r>
            <a:r>
              <a:rPr lang="en-US" b="1" baseline="0" dirty="0"/>
              <a:t>there is no thread </a:t>
            </a:r>
            <a:r>
              <a:rPr lang="en-US" i="1" baseline="0" dirty="0"/>
              <a:t>doing</a:t>
            </a:r>
            <a:r>
              <a:rPr lang="en-US" baseline="0" dirty="0"/>
              <a:t> the write or </a:t>
            </a:r>
            <a:r>
              <a:rPr lang="en-US" i="1" baseline="0" dirty="0"/>
              <a:t>blocked</a:t>
            </a:r>
            <a:r>
              <a:rPr lang="en-US" baseline="0" dirty="0"/>
              <a:t> waiting for it to complete.</a:t>
            </a:r>
          </a:p>
          <a:p>
            <a:r>
              <a:rPr lang="en-US" baseline="0" dirty="0"/>
              <a:t>Our user-mode thread can be used for something else.</a:t>
            </a:r>
            <a:endParaRPr lang="en-US" dirty="0"/>
          </a:p>
          <a:p>
            <a:endParaRPr lang="en-US" dirty="0"/>
          </a:p>
          <a:p>
            <a:r>
              <a:rPr lang="en-US" dirty="0"/>
              <a:t>IRP</a:t>
            </a:r>
            <a:r>
              <a:rPr lang="en-US" baseline="0" dirty="0"/>
              <a:t> = I/O Request Packet</a:t>
            </a:r>
          </a:p>
          <a:p>
            <a:r>
              <a:rPr lang="en-US" baseline="0" dirty="0"/>
              <a:t>ISR = Interrupt Service Request (actually a DPC)</a:t>
            </a:r>
          </a:p>
          <a:p>
            <a:r>
              <a:rPr lang="en-US" baseline="0" dirty="0"/>
              <a:t>APC = Asynchronous Procedure Call (special kernel-mode)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4CE3395-F8FF-4336-B2AA-E15575B990E7}" type="slidenum">
              <a:rPr lang="en-US" smtClean="0"/>
              <a:t>27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9242978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Synchronous Example:</a:t>
            </a:r>
            <a:r>
              <a:rPr lang="en-US" baseline="0" dirty="0"/>
              <a:t> write to disk (</a:t>
            </a:r>
            <a:r>
              <a:rPr lang="en-US" baseline="0" dirty="0" err="1"/>
              <a:t>WriteFile</a:t>
            </a:r>
            <a:r>
              <a:rPr lang="en-US" baseline="0" dirty="0"/>
              <a:t>).</a:t>
            </a:r>
            <a:endParaRPr lang="en-US" dirty="0"/>
          </a:p>
          <a:p>
            <a:r>
              <a:rPr lang="en-US" dirty="0"/>
              <a:t>This time, the thread is going to block until</a:t>
            </a:r>
            <a:r>
              <a:rPr lang="en-US" baseline="0" dirty="0"/>
              <a:t> the write completes.</a:t>
            </a:r>
          </a:p>
          <a:p>
            <a:endParaRPr lang="en-US" dirty="0"/>
          </a:p>
          <a:p>
            <a:r>
              <a:rPr lang="en-US" dirty="0"/>
              <a:t>(after</a:t>
            </a:r>
            <a:r>
              <a:rPr lang="en-US" baseline="0" dirty="0"/>
              <a:t> IRP): The driver </a:t>
            </a:r>
            <a:r>
              <a:rPr lang="en-US" i="1" baseline="0" dirty="0"/>
              <a:t>returns</a:t>
            </a:r>
            <a:r>
              <a:rPr lang="en-US" baseline="0" dirty="0"/>
              <a:t>. It does </a:t>
            </a:r>
            <a:r>
              <a:rPr lang="en-US" i="1" baseline="0" dirty="0"/>
              <a:t>not</a:t>
            </a:r>
            <a:r>
              <a:rPr lang="en-US" baseline="0" dirty="0"/>
              <a:t> block.</a:t>
            </a:r>
          </a:p>
          <a:p>
            <a:r>
              <a:rPr lang="en-US" baseline="0" dirty="0"/>
              <a:t>The OS blocks the thread, but it’s not actually </a:t>
            </a:r>
            <a:r>
              <a:rPr lang="en-US" i="1" baseline="0" dirty="0"/>
              <a:t>doing</a:t>
            </a:r>
            <a:r>
              <a:rPr lang="en-US" baseline="0" dirty="0"/>
              <a:t> anything. It’s not useful.</a:t>
            </a:r>
          </a:p>
          <a:p>
            <a:r>
              <a:rPr lang="en-US" baseline="0" dirty="0"/>
              <a:t>Everything below the user mode line is exactly the same as the asynchronous I/O.</a:t>
            </a:r>
          </a:p>
          <a:p>
            <a:r>
              <a:rPr lang="en-US" baseline="0" dirty="0"/>
              <a:t>** At the OS/driver level, </a:t>
            </a:r>
            <a:r>
              <a:rPr lang="en-US" i="1" baseline="0" dirty="0"/>
              <a:t>all I/O is asynchronous</a:t>
            </a:r>
            <a:r>
              <a:rPr lang="en-US" baseline="0" dirty="0"/>
              <a:t>.</a:t>
            </a:r>
            <a:endParaRPr lang="en-US" dirty="0"/>
          </a:p>
          <a:p>
            <a:endParaRPr lang="en-US" dirty="0"/>
          </a:p>
          <a:p>
            <a:r>
              <a:rPr lang="en-US" dirty="0"/>
              <a:t>IRP</a:t>
            </a:r>
            <a:r>
              <a:rPr lang="en-US" baseline="0" dirty="0"/>
              <a:t> = I/O Request Packet</a:t>
            </a:r>
          </a:p>
          <a:p>
            <a:r>
              <a:rPr lang="en-US" baseline="0" dirty="0"/>
              <a:t>ISR = Interrupt Service Request (actually a DPC)</a:t>
            </a:r>
          </a:p>
          <a:p>
            <a:r>
              <a:rPr lang="en-US" baseline="0" dirty="0"/>
              <a:t>APC = Asynchronous Procedure Call (special kernel-mode)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4CE3395-F8FF-4336-B2AA-E15575B990E7}" type="slidenum">
              <a:rPr lang="en-US" smtClean="0"/>
              <a:t>28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87597905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Conceptually,</a:t>
            </a:r>
            <a:r>
              <a:rPr lang="en-US" baseline="0" dirty="0"/>
              <a:t> we think of async I/O as an optional, complex component that’s built on the simple (synchronous) underlying infrastructure.</a:t>
            </a:r>
          </a:p>
          <a:p>
            <a:r>
              <a:rPr lang="en-US" baseline="0" dirty="0"/>
              <a:t>But actually, the synchronous API is just a wrapper around the inherently asynchronous I/O.</a:t>
            </a:r>
          </a:p>
          <a:p>
            <a:r>
              <a:rPr lang="en-US" baseline="0" dirty="0"/>
              <a:t>In reality, </a:t>
            </a:r>
            <a:r>
              <a:rPr lang="en-US" i="1" baseline="0" dirty="0"/>
              <a:t>all I/O is asynchronous! No threads!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4CE3395-F8FF-4336-B2AA-E15575B990E7}" type="slidenum">
              <a:rPr lang="en-US" smtClean="0"/>
              <a:t>29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93119782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Conceptually,</a:t>
            </a:r>
            <a:r>
              <a:rPr lang="en-US" baseline="0" dirty="0"/>
              <a:t> we think of async I/O as an optional, complex component that’s built on the simple (synchronous) underlying infrastructure.</a:t>
            </a:r>
          </a:p>
          <a:p>
            <a:r>
              <a:rPr lang="en-US" baseline="0" dirty="0"/>
              <a:t>But actually, the synchronous API is just a wrapper around the inherently asynchronous I/O.</a:t>
            </a:r>
          </a:p>
          <a:p>
            <a:r>
              <a:rPr lang="en-US" baseline="0" dirty="0"/>
              <a:t>In reality, </a:t>
            </a:r>
            <a:r>
              <a:rPr lang="en-US" i="1" baseline="0" dirty="0"/>
              <a:t>all I/O is asynchronous! No threads!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4CE3395-F8FF-4336-B2AA-E15575B990E7}" type="slidenum">
              <a:rPr lang="en-US" smtClean="0"/>
              <a:t>30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3928357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OK, so asynchrony doesn’t use threads.</a:t>
            </a:r>
          </a:p>
          <a:p>
            <a:r>
              <a:rPr lang="en-US" dirty="0"/>
              <a:t>So what? Why</a:t>
            </a:r>
            <a:r>
              <a:rPr lang="en-US" baseline="0" dirty="0"/>
              <a:t> should we use it?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4CE3395-F8FF-4336-B2AA-E15575B990E7}" type="slidenum">
              <a:rPr lang="en-US" smtClean="0"/>
              <a:t>31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75128714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</a:t>
            </a:r>
            <a:r>
              <a:rPr lang="en-US" baseline="0" dirty="0"/>
              <a:t> benefits for client and server are different, but both come from the same core: </a:t>
            </a:r>
            <a:r>
              <a:rPr lang="en-US" i="1" baseline="0" dirty="0"/>
              <a:t>freeing up threads</a:t>
            </a:r>
            <a:r>
              <a:rPr lang="en-US" baseline="0" dirty="0"/>
              <a:t>. (Not using more threads).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4CE3395-F8FF-4336-B2AA-E15575B990E7}" type="slidenum">
              <a:rPr lang="en-US" smtClean="0"/>
              <a:t>33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3248259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Client: Blocking UI threads. One</a:t>
            </a:r>
            <a:r>
              <a:rPr lang="en-US" baseline="0" dirty="0"/>
              <a:t> program freezes, not a big deal.</a:t>
            </a:r>
            <a:endParaRPr lang="en-US" dirty="0"/>
          </a:p>
          <a:p>
            <a:r>
              <a:rPr lang="en-US" dirty="0"/>
              <a:t>Server: Extra-sized</a:t>
            </a:r>
            <a:r>
              <a:rPr lang="en-US" baseline="0" dirty="0"/>
              <a:t> hardware, single DB backend (acting as bottleneck).</a:t>
            </a:r>
          </a:p>
          <a:p>
            <a:endParaRPr lang="en-US" baseline="0" dirty="0"/>
          </a:p>
          <a:p>
            <a:r>
              <a:rPr lang="en-US" baseline="0" dirty="0"/>
              <a:t>Synchronous code was OK for its time.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4CE3395-F8FF-4336-B2AA-E15575B990E7}" type="slidenum">
              <a:rPr lang="en-US" smtClean="0"/>
              <a:t>34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097053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Client: Only one app! Can’t freeze it!</a:t>
            </a:r>
          </a:p>
          <a:p>
            <a:pPr marL="171450" indent="-171450">
              <a:buFontTx/>
              <a:buChar char="-"/>
            </a:pPr>
            <a:r>
              <a:rPr lang="en-US" dirty="0"/>
              <a:t>Benefit of asynchrony: responsiveness.</a:t>
            </a:r>
          </a:p>
          <a:p>
            <a:r>
              <a:rPr lang="en-US" dirty="0"/>
              <a:t>Server: Right-sized</a:t>
            </a:r>
            <a:r>
              <a:rPr lang="en-US" baseline="0" dirty="0"/>
              <a:t> hardware, scalable backend.</a:t>
            </a:r>
          </a:p>
          <a:p>
            <a:pPr marL="171450" indent="-171450">
              <a:buFontTx/>
              <a:buChar char="-"/>
            </a:pPr>
            <a:r>
              <a:rPr lang="en-US" baseline="0" dirty="0"/>
              <a:t>Benefit of asynchrony: scalability, responsiveness to bursting traffic.</a:t>
            </a:r>
          </a:p>
          <a:p>
            <a:pPr marL="628650" lvl="1" indent="-171450">
              <a:buFontTx/>
              <a:buChar char="-"/>
            </a:pPr>
            <a:r>
              <a:rPr lang="en-US" dirty="0"/>
              <a:t>Cheaper</a:t>
            </a:r>
            <a:r>
              <a:rPr lang="en-US" baseline="0" dirty="0"/>
              <a:t> hosting, better handling of sudden load.</a:t>
            </a:r>
            <a:endParaRPr lang="en-US" dirty="0"/>
          </a:p>
          <a:p>
            <a:endParaRPr lang="en-US" dirty="0"/>
          </a:p>
          <a:p>
            <a:r>
              <a:rPr lang="en-US" dirty="0"/>
              <a:t>Asynchronous code is quickly becoming</a:t>
            </a:r>
            <a:r>
              <a:rPr lang="en-US" baseline="0" dirty="0"/>
              <a:t> a necessity in the modern mobile-first, cloud-first world.</a:t>
            </a:r>
          </a:p>
          <a:p>
            <a:r>
              <a:rPr lang="en-US" baseline="0" dirty="0"/>
              <a:t>We are living during a time of </a:t>
            </a:r>
            <a:r>
              <a:rPr lang="en-US" b="1" i="0" baseline="0" dirty="0"/>
              <a:t>shift</a:t>
            </a:r>
            <a:r>
              <a:rPr lang="en-US" baseline="0" dirty="0"/>
              <a:t> towards asynchronous code.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4CE3395-F8FF-4336-B2AA-E15575B990E7}" type="slidenum">
              <a:rPr lang="en-US" smtClean="0"/>
              <a:t>35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092054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I’m the “async guy” on Stack Overflow.</a:t>
            </a:r>
          </a:p>
          <a:p>
            <a:r>
              <a:rPr lang="en-US" dirty="0"/>
              <a:t>Not Jon Skeet.</a:t>
            </a:r>
          </a:p>
          <a:p>
            <a:r>
              <a:rPr lang="en-US" dirty="0"/>
              <a:t>Also have a blog (mostly async these days).</a:t>
            </a:r>
          </a:p>
          <a:p>
            <a:r>
              <a:rPr lang="en-US" dirty="0"/>
              <a:t>Regular developer, not a</a:t>
            </a:r>
            <a:r>
              <a:rPr lang="en-US" baseline="0" dirty="0"/>
              <a:t> travel-the-world elite speaker.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4CE3395-F8FF-4336-B2AA-E15575B990E7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56469462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4CE3395-F8FF-4336-B2AA-E15575B990E7}" type="slidenum">
              <a:rPr lang="en-US" smtClean="0"/>
              <a:t>38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3139238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4CE3395-F8FF-4336-B2AA-E15575B990E7}" type="slidenum">
              <a:rPr lang="en-US" smtClean="0"/>
              <a:t>39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19917050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This is a simple example, because anything as complex as a real-world app would be totally overwhelming.</a:t>
            </a:r>
          </a:p>
          <a:p>
            <a:endParaRPr lang="en-US" dirty="0"/>
          </a:p>
          <a:p>
            <a:r>
              <a:rPr lang="en-US" dirty="0"/>
              <a:t>I’ll be</a:t>
            </a:r>
            <a:r>
              <a:rPr lang="en-US" baseline="0" dirty="0"/>
              <a:t> using a made-up language that’s a cross between C# and JS.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4CE3395-F8FF-4336-B2AA-E15575B990E7}" type="slidenum">
              <a:rPr lang="en-US" smtClean="0"/>
              <a:t>42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68388431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Describes</a:t>
            </a:r>
            <a:r>
              <a:rPr lang="en-US" baseline="0" dirty="0"/>
              <a:t> the secret sauce algorithm.</a:t>
            </a:r>
          </a:p>
          <a:p>
            <a:r>
              <a:rPr lang="en-US" baseline="0" dirty="0"/>
              <a:t>Actual application must be asynchronous.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4CE3395-F8FF-4336-B2AA-E15575B990E7}" type="slidenum">
              <a:rPr lang="en-US" smtClean="0"/>
              <a:t>43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46006785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E.g., early .NET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4CE3395-F8FF-4336-B2AA-E15575B990E7}" type="slidenum">
              <a:rPr lang="en-US" smtClean="0"/>
              <a:t>44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649261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E.g., early .NET</a:t>
            </a:r>
          </a:p>
          <a:p>
            <a:endParaRPr lang="en-US" dirty="0"/>
          </a:p>
          <a:p>
            <a:r>
              <a:rPr lang="en-US" dirty="0"/>
              <a:t>Events indicate error or completion.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4CE3395-F8FF-4336-B2AA-E15575B990E7}" type="slidenum">
              <a:rPr lang="en-US" smtClean="0"/>
              <a:t>45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0695588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In my experience,</a:t>
            </a:r>
            <a:r>
              <a:rPr lang="en-US" baseline="0" dirty="0"/>
              <a:t> m</a:t>
            </a:r>
            <a:r>
              <a:rPr lang="en-US" dirty="0"/>
              <a:t>anual error handling is one of the primary sources of </a:t>
            </a:r>
            <a:r>
              <a:rPr lang="en-US"/>
              <a:t>latent bugs.</a:t>
            </a:r>
            <a:endParaRPr lang="en-US" dirty="0"/>
          </a:p>
          <a:p>
            <a:endParaRPr lang="en-US" dirty="0"/>
          </a:p>
          <a:p>
            <a:r>
              <a:rPr lang="en-US" dirty="0"/>
              <a:t>You can clean a bit with multiple methods, but then your "download and save" logic is spread across 3 methods instead of 1.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4CE3395-F8FF-4336-B2AA-E15575B990E7}" type="slidenum">
              <a:rPr lang="en-US" smtClean="0"/>
              <a:t>46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2049866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E.g., Node.</a:t>
            </a:r>
          </a:p>
          <a:p>
            <a:endParaRPr lang="en-US" dirty="0"/>
          </a:p>
          <a:p>
            <a:r>
              <a:rPr lang="en-US" dirty="0"/>
              <a:t>Callbacks pass error or completion.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4CE3395-F8FF-4336-B2AA-E15575B990E7}" type="slidenum">
              <a:rPr lang="en-US" smtClean="0"/>
              <a:t>47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0127268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You can clean a bit with multiple methods, but then your "download and save" logic is spread across 3 methods instead of 1.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4CE3395-F8FF-4336-B2AA-E15575B990E7}" type="slidenum">
              <a:rPr lang="en-US" smtClean="0"/>
              <a:t>48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2095771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 Future is an object that gives you a “handle” for an asynchronous</a:t>
            </a:r>
            <a:r>
              <a:rPr lang="en-US" baseline="0" dirty="0"/>
              <a:t> operation.</a:t>
            </a:r>
          </a:p>
          <a:p>
            <a:r>
              <a:rPr lang="en-US" baseline="0" dirty="0"/>
              <a:t>No more passing around raw callbacks or event handlers – the operation itself now has an object representation.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4CE3395-F8FF-4336-B2AA-E15575B990E7}" type="slidenum">
              <a:rPr lang="en-US" smtClean="0"/>
              <a:t>49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3325946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The </a:t>
            </a:r>
            <a:r>
              <a:rPr lang="en-US" dirty="0" err="1"/>
              <a:t>async</a:t>
            </a:r>
            <a:r>
              <a:rPr lang="en-US" dirty="0"/>
              <a:t> keyword can only be applied to a method.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Details of the transformation are</a:t>
            </a:r>
            <a:r>
              <a:rPr lang="en-US" baseline="0" dirty="0"/>
              <a:t> not important; just be aware that there is a transformation going on.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4CE3395-F8FF-4336-B2AA-E15575B990E7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7965302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4CE3395-F8FF-4336-B2AA-E15575B990E7}" type="slidenum">
              <a:rPr lang="en-US" smtClean="0"/>
              <a:t>50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30379350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E.g.,</a:t>
            </a:r>
            <a:r>
              <a:rPr lang="en-US" baseline="0" dirty="0"/>
              <a:t> ES2015.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4CE3395-F8FF-4336-B2AA-E15575B990E7}" type="slidenum">
              <a:rPr lang="en-US" smtClean="0"/>
              <a:t>51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5372517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E.g.,</a:t>
            </a:r>
            <a:r>
              <a:rPr lang="en-US" baseline="0" dirty="0"/>
              <a:t> ES2015.</a:t>
            </a:r>
          </a:p>
          <a:p>
            <a:endParaRPr lang="en-US" baseline="0" dirty="0"/>
          </a:p>
          <a:p>
            <a:r>
              <a:rPr lang="en-US" baseline="0" dirty="0"/>
              <a:t>Allows “chaining” instead of </a:t>
            </a:r>
            <a:r>
              <a:rPr lang="en-US" i="1" baseline="0" dirty="0"/>
              <a:t>nesting</a:t>
            </a:r>
            <a:r>
              <a:rPr lang="en-US" baseline="0" dirty="0"/>
              <a:t> continuations.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4CE3395-F8FF-4336-B2AA-E15575B990E7}" type="slidenum">
              <a:rPr lang="en-US" smtClean="0"/>
              <a:t>52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6324651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This is as far as libraries alone can take us.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4CE3395-F8FF-4336-B2AA-E15575B990E7}" type="slidenum">
              <a:rPr lang="en-US" smtClean="0"/>
              <a:t>53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94444634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Up until now it’s all been libraries.</a:t>
            </a:r>
          </a:p>
          <a:p>
            <a:r>
              <a:rPr lang="en-US" dirty="0"/>
              <a:t>Async/Await</a:t>
            </a:r>
            <a:r>
              <a:rPr lang="en-US" baseline="0" dirty="0"/>
              <a:t> is a language feature.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4CE3395-F8FF-4336-B2AA-E15575B990E7}" type="slidenum">
              <a:rPr lang="en-US" smtClean="0"/>
              <a:t>54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74408208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4CE3395-F8FF-4336-B2AA-E15575B990E7}" type="slidenum">
              <a:rPr lang="en-US" smtClean="0"/>
              <a:t>55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18357597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All logic can be represented </a:t>
            </a:r>
            <a:r>
              <a:rPr lang="en-US" i="1" dirty="0"/>
              <a:t>naturally</a:t>
            </a:r>
            <a:r>
              <a:rPr lang="en-US" i="1" baseline="0" dirty="0"/>
              <a:t> –</a:t>
            </a:r>
            <a:r>
              <a:rPr lang="en-US" i="0" baseline="0" dirty="0"/>
              <a:t> in a style similar to the equivalent synchronous code.</a:t>
            </a:r>
          </a:p>
          <a:p>
            <a:r>
              <a:rPr lang="en-US" i="0" baseline="0" dirty="0"/>
              <a:t>No mangling necessary!</a:t>
            </a:r>
            <a:endParaRPr lang="en-US" i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4CE3395-F8FF-4336-B2AA-E15575B990E7}" type="slidenum">
              <a:rPr lang="en-US" smtClean="0"/>
              <a:t>56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2845033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Is Async still an invasion?</a:t>
            </a:r>
            <a:r>
              <a:rPr lang="en-US" baseline="0" dirty="0"/>
              <a:t> Or is it more of a revolution now?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4CE3395-F8FF-4336-B2AA-E15575B990E7}" type="slidenum">
              <a:rPr lang="en-US" smtClean="0"/>
              <a:t>57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83219543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Slides are available</a:t>
            </a:r>
            <a:r>
              <a:rPr lang="en-US" baseline="0" dirty="0"/>
              <a:t> at StephenCleary.com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4CE3395-F8FF-4336-B2AA-E15575B990E7}" type="slidenum">
              <a:rPr lang="en-US" smtClean="0"/>
              <a:t>58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901218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“Await” is like a unary operator; it takes a single argument (like a cast).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This argument</a:t>
            </a:r>
            <a:r>
              <a:rPr lang="en-US" baseline="0" dirty="0"/>
              <a:t> is an “</a:t>
            </a:r>
            <a:r>
              <a:rPr lang="en-US" baseline="0" dirty="0" err="1"/>
              <a:t>awaitable</a:t>
            </a:r>
            <a:r>
              <a:rPr lang="en-US" baseline="0" dirty="0"/>
              <a:t>”. I won’t get into the specifics, but an “</a:t>
            </a:r>
            <a:r>
              <a:rPr lang="en-US" baseline="0" dirty="0" err="1"/>
              <a:t>awaitable</a:t>
            </a:r>
            <a:r>
              <a:rPr lang="en-US" baseline="0" dirty="0"/>
              <a:t>” is a type that matches a certain pattern (similar to how </a:t>
            </a:r>
            <a:r>
              <a:rPr lang="en-US" baseline="0" dirty="0" err="1"/>
              <a:t>foreach</a:t>
            </a:r>
            <a:r>
              <a:rPr lang="en-US" baseline="0" dirty="0"/>
              <a:t> works).</a:t>
            </a:r>
            <a:endParaRPr lang="en-US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An “</a:t>
            </a:r>
            <a:r>
              <a:rPr lang="en-US" dirty="0" err="1"/>
              <a:t>awaitable</a:t>
            </a:r>
            <a:r>
              <a:rPr lang="en-US" dirty="0"/>
              <a:t>” represents</a:t>
            </a:r>
            <a:r>
              <a:rPr lang="en-US" baseline="0" dirty="0"/>
              <a:t> an asynchronous operation. In this talk, all our “</a:t>
            </a:r>
            <a:r>
              <a:rPr lang="en-US" baseline="0" dirty="0" err="1"/>
              <a:t>awaitables</a:t>
            </a:r>
            <a:r>
              <a:rPr lang="en-US" baseline="0" dirty="0"/>
              <a:t>” are Task objects.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baseline="0" dirty="0"/>
              <a:t>Technically, you don’t “await” a method; you call the method and then “await” the Task it returns. But “await a method” and “</a:t>
            </a:r>
            <a:r>
              <a:rPr lang="en-US" baseline="0" dirty="0" err="1"/>
              <a:t>awaitable</a:t>
            </a:r>
            <a:r>
              <a:rPr lang="en-US" baseline="0" dirty="0"/>
              <a:t> method” are common phrases.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US" baseline="0" dirty="0"/>
              <a:t>- Another method can await the task returned from </a:t>
            </a:r>
            <a:r>
              <a:rPr lang="en-US" baseline="0" dirty="0" err="1"/>
              <a:t>DoNothingAsync</a:t>
            </a:r>
            <a:r>
              <a:rPr lang="en-US" baseline="0" dirty="0"/>
              <a:t>, not b/c the method is </a:t>
            </a:r>
            <a:r>
              <a:rPr lang="en-US" baseline="0" dirty="0" err="1"/>
              <a:t>async</a:t>
            </a:r>
            <a:r>
              <a:rPr lang="en-US" baseline="0" dirty="0"/>
              <a:t>, but b/c it returns a Task.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baseline="0" dirty="0" err="1"/>
              <a:t>Async</a:t>
            </a:r>
            <a:r>
              <a:rPr lang="en-US" baseline="0" dirty="0"/>
              <a:t> methods start synchronously; so this method will (synchronously) call </a:t>
            </a:r>
            <a:r>
              <a:rPr lang="en-US" baseline="0" dirty="0" err="1"/>
              <a:t>Task.Delay</a:t>
            </a:r>
            <a:r>
              <a:rPr lang="en-US" baseline="0" dirty="0"/>
              <a:t> and </a:t>
            </a:r>
            <a:r>
              <a:rPr lang="en-US" i="1" baseline="0" dirty="0"/>
              <a:t>then</a:t>
            </a:r>
            <a:r>
              <a:rPr lang="en-US" baseline="0" dirty="0"/>
              <a:t> await.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baseline="0" dirty="0"/>
              <a:t>Await is where things can start to get asynchronous.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4CE3395-F8FF-4336-B2AA-E15575B990E7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505332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The “registering” is saying, “when</a:t>
            </a:r>
            <a:r>
              <a:rPr lang="en-US" baseline="0" dirty="0"/>
              <a:t> you complete, please </a:t>
            </a:r>
            <a:r>
              <a:rPr lang="en-US" i="1" baseline="0" dirty="0"/>
              <a:t>resume</a:t>
            </a:r>
            <a:r>
              <a:rPr lang="en-US" baseline="0" dirty="0"/>
              <a:t> this method”.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baseline="0" dirty="0"/>
              <a:t>When </a:t>
            </a:r>
            <a:r>
              <a:rPr lang="en-US" baseline="0" dirty="0" err="1"/>
              <a:t>DoNothingAsync</a:t>
            </a:r>
            <a:r>
              <a:rPr lang="en-US" baseline="0" dirty="0"/>
              <a:t> returns, it returns an incomplete Task.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baseline="0" dirty="0"/>
              <a:t>This Task is completed when the </a:t>
            </a:r>
            <a:r>
              <a:rPr lang="en-US" baseline="0" dirty="0" err="1"/>
              <a:t>DoNothingAsync</a:t>
            </a:r>
            <a:r>
              <a:rPr lang="en-US" baseline="0" dirty="0"/>
              <a:t> completes (end of method or “return” statement).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4CE3395-F8FF-4336-B2AA-E15575B990E7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495073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trike="sngStrike" dirty="0"/>
              <a:t>In ASP.NET the “context” is the request context</a:t>
            </a:r>
            <a:r>
              <a:rPr lang="en-US" strike="sngStrike" baseline="0" dirty="0"/>
              <a:t> (</a:t>
            </a:r>
            <a:r>
              <a:rPr lang="en-US" strike="sngStrike" baseline="0" dirty="0" err="1"/>
              <a:t>HttpContext.Current</a:t>
            </a:r>
            <a:r>
              <a:rPr lang="en-US" strike="sngStrike" baseline="0" dirty="0"/>
              <a:t>, identity, and culture).</a:t>
            </a:r>
          </a:p>
          <a:p>
            <a:pPr marL="171450" indent="-171450">
              <a:buFontTx/>
              <a:buChar char="-"/>
            </a:pPr>
            <a:r>
              <a:rPr lang="en-US" strike="sngStrike" baseline="0" dirty="0"/>
              <a:t>In this example, if you have the request context before the await, then you’ll have it after the await.</a:t>
            </a:r>
          </a:p>
          <a:p>
            <a:pPr marL="171450" indent="-171450">
              <a:buFontTx/>
              <a:buChar char="-"/>
            </a:pPr>
            <a:r>
              <a:rPr lang="en-US" strike="sngStrike" baseline="0" dirty="0"/>
              <a:t>Request context only allows one thread at a time.</a:t>
            </a:r>
          </a:p>
          <a:p>
            <a:pPr marL="0" indent="0">
              <a:buFontTx/>
              <a:buNone/>
            </a:pPr>
            <a:endParaRPr lang="en-US" strike="sngStrike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4CE3395-F8FF-4336-B2AA-E15575B990E7}" type="slidenum">
              <a:rPr lang="en-US" smtClean="0"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978144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4CE3395-F8FF-4336-B2AA-E15575B990E7}" type="slidenum">
              <a:rPr lang="en-US" smtClean="0"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957914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endParaRPr lang="en-US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4CE3395-F8FF-4336-B2AA-E15575B990E7}" type="slidenum">
              <a:rPr lang="en-US" smtClean="0"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8295512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71104" y="3877273"/>
            <a:ext cx="9858808" cy="1794661"/>
          </a:xfrm>
          <a:noFill/>
        </p:spPr>
        <p:txBody>
          <a:bodyPr lIns="146304" tIns="109728" rIns="146304" bIns="109728">
            <a:noAutofit/>
          </a:bodyPr>
          <a:lstStyle>
            <a:lvl1pPr marL="0" indent="0">
              <a:spcBef>
                <a:spcPts val="0"/>
              </a:spcBef>
              <a:buNone/>
              <a:defRPr sz="3529" spc="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269303" y="2075840"/>
            <a:ext cx="9860611" cy="1801436"/>
          </a:xfrm>
          <a:noFill/>
        </p:spPr>
        <p:txBody>
          <a:bodyPr lIns="146304" tIns="91440" rIns="146304" bIns="91440" anchor="t" anchorCtr="0"/>
          <a:lstStyle>
            <a:lvl1pPr>
              <a:defRPr sz="5882" spc="-98" baseline="0">
                <a:gradFill>
                  <a:gsLst>
                    <a:gs pos="3333">
                      <a:schemeClr val="tx1"/>
                    </a:gs>
                    <a:gs pos="39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</p:spTree>
    <p:extLst>
      <p:ext uri="{BB962C8B-B14F-4D97-AF65-F5344CB8AC3E}">
        <p14:creationId xmlns:p14="http://schemas.microsoft.com/office/powerpoint/2010/main" val="25543980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 1st level colo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40" y="1189177"/>
            <a:ext cx="11653523" cy="2055306"/>
          </a:xfrm>
        </p:spPr>
        <p:txBody>
          <a:bodyPr>
            <a:spAutoFit/>
          </a:bodyPr>
          <a:lstStyle>
            <a:lvl1pPr>
              <a:defRPr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438437581"/>
      </p:ext>
    </p:extLst>
  </p:cSld>
  <p:clrMapOvr>
    <a:masterClrMapping/>
  </p:clrMapOvr>
  <p:transition>
    <p:fad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lumn 2-color Non-bullet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42" y="1189176"/>
            <a:ext cx="5378548" cy="2420188"/>
          </a:xfrm>
        </p:spPr>
        <p:txBody>
          <a:bodyPr wrap="square">
            <a:spAutoFit/>
          </a:bodyPr>
          <a:lstStyle>
            <a:lvl1pPr marL="0" indent="0">
              <a:spcBef>
                <a:spcPts val="1200"/>
              </a:spcBef>
              <a:buClr>
                <a:schemeClr val="tx1"/>
              </a:buClr>
              <a:buFont typeface="Wingdings" pitchFamily="2" charset="2"/>
              <a:buNone/>
              <a:defRPr sz="3529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None/>
              <a:defRPr sz="1961"/>
            </a:lvl2pPr>
            <a:lvl3pPr marL="227209" indent="0">
              <a:buNone/>
              <a:tabLst/>
              <a:defRPr sz="1961"/>
            </a:lvl3pPr>
            <a:lvl4pPr marL="451306" indent="0">
              <a:buNone/>
              <a:defRPr/>
            </a:lvl4pPr>
            <a:lvl5pPr marL="672290" indent="0">
              <a:buNone/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544215" y="1189176"/>
            <a:ext cx="5378548" cy="2420188"/>
          </a:xfrm>
        </p:spPr>
        <p:txBody>
          <a:bodyPr wrap="square">
            <a:spAutoFit/>
          </a:bodyPr>
          <a:lstStyle>
            <a:lvl1pPr marL="0" indent="0">
              <a:spcBef>
                <a:spcPts val="1200"/>
              </a:spcBef>
              <a:buClr>
                <a:schemeClr val="tx1"/>
              </a:buClr>
              <a:buFont typeface="Wingdings" pitchFamily="2" charset="2"/>
              <a:buNone/>
              <a:defRPr sz="3529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None/>
              <a:defRPr sz="1961"/>
            </a:lvl2pPr>
            <a:lvl3pPr marL="227209" indent="0">
              <a:buNone/>
              <a:tabLst/>
              <a:defRPr sz="1961"/>
            </a:lvl3pPr>
            <a:lvl4pPr marL="451306" indent="0">
              <a:buNone/>
              <a:defRPr/>
            </a:lvl4pPr>
            <a:lvl5pPr marL="672290" indent="0">
              <a:buNone/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50182270"/>
      </p:ext>
    </p:extLst>
  </p:cSld>
  <p:clrMapOvr>
    <a:masterClrMapping/>
  </p:clrMapOvr>
  <p:transition>
    <p:fade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lumn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42" y="1189176"/>
            <a:ext cx="5378548" cy="2420188"/>
          </a:xfrm>
        </p:spPr>
        <p:txBody>
          <a:bodyPr wrap="square">
            <a:spAutoFit/>
          </a:bodyPr>
          <a:lstStyle>
            <a:lvl1pPr marL="0" indent="0">
              <a:spcBef>
                <a:spcPts val="1200"/>
              </a:spcBef>
              <a:buClr>
                <a:schemeClr val="tx1"/>
              </a:buClr>
              <a:buFont typeface="Wingdings" pitchFamily="2" charset="2"/>
              <a:buNone/>
              <a:defRPr sz="3529"/>
            </a:lvl1pPr>
            <a:lvl2pPr marL="0" indent="0">
              <a:buNone/>
              <a:defRPr sz="1961"/>
            </a:lvl2pPr>
            <a:lvl3pPr marL="227209" indent="0">
              <a:buNone/>
              <a:tabLst/>
              <a:defRPr sz="1961"/>
            </a:lvl3pPr>
            <a:lvl4pPr marL="451306" indent="0">
              <a:buNone/>
              <a:defRPr/>
            </a:lvl4pPr>
            <a:lvl5pPr marL="672290" indent="0">
              <a:buNone/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544215" y="1189176"/>
            <a:ext cx="5378548" cy="2420188"/>
          </a:xfrm>
        </p:spPr>
        <p:txBody>
          <a:bodyPr wrap="square">
            <a:spAutoFit/>
          </a:bodyPr>
          <a:lstStyle>
            <a:lvl1pPr marL="0" indent="0">
              <a:spcBef>
                <a:spcPts val="1200"/>
              </a:spcBef>
              <a:buClr>
                <a:schemeClr val="tx1"/>
              </a:buClr>
              <a:buFont typeface="Wingdings" pitchFamily="2" charset="2"/>
              <a:buNone/>
              <a:defRPr sz="3529"/>
            </a:lvl1pPr>
            <a:lvl2pPr marL="0" indent="0">
              <a:buNone/>
              <a:defRPr sz="1961"/>
            </a:lvl2pPr>
            <a:lvl3pPr marL="227209" indent="0">
              <a:buNone/>
              <a:tabLst/>
              <a:defRPr sz="1961"/>
            </a:lvl3pPr>
            <a:lvl4pPr marL="451306" indent="0">
              <a:buNone/>
              <a:defRPr/>
            </a:lvl4pPr>
            <a:lvl5pPr marL="672290" indent="0">
              <a:buNone/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0318469"/>
      </p:ext>
    </p:extLst>
  </p:cSld>
  <p:clrMapOvr>
    <a:masterClrMapping/>
  </p:clrMapOvr>
  <p:transition>
    <p:fade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lumn Bullet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42" y="1189176"/>
            <a:ext cx="5378548" cy="2486578"/>
          </a:xfrm>
        </p:spPr>
        <p:txBody>
          <a:bodyPr wrap="square">
            <a:spAutoFit/>
          </a:bodyPr>
          <a:lstStyle>
            <a:lvl1pPr marL="281677" indent="-281677">
              <a:spcBef>
                <a:spcPts val="1200"/>
              </a:spcBef>
              <a:buClr>
                <a:schemeClr val="tx1"/>
              </a:buClr>
              <a:buFont typeface="Arial" pitchFamily="34" charset="0"/>
              <a:buChar char="•"/>
              <a:defRPr sz="3529"/>
            </a:lvl1pPr>
            <a:lvl2pPr marL="520702" indent="-228601">
              <a:defRPr sz="2353"/>
            </a:lvl2pPr>
            <a:lvl3pPr marL="685803" indent="-165101">
              <a:tabLst/>
              <a:defRPr sz="1961"/>
            </a:lvl3pPr>
            <a:lvl4pPr marL="863603" indent="-177801">
              <a:defRPr/>
            </a:lvl4pPr>
            <a:lvl5pPr marL="1028704" indent="-165101"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544215" y="1189176"/>
            <a:ext cx="5378548" cy="2486578"/>
          </a:xfrm>
        </p:spPr>
        <p:txBody>
          <a:bodyPr wrap="square">
            <a:spAutoFit/>
          </a:bodyPr>
          <a:lstStyle>
            <a:lvl1pPr marL="281677" indent="-281677">
              <a:spcBef>
                <a:spcPts val="1200"/>
              </a:spcBef>
              <a:buClr>
                <a:schemeClr val="tx1"/>
              </a:buClr>
              <a:buFont typeface="Arial" pitchFamily="34" charset="0"/>
              <a:buChar char="•"/>
              <a:defRPr sz="3529"/>
            </a:lvl1pPr>
            <a:lvl2pPr marL="520702" indent="-228601">
              <a:defRPr sz="2353"/>
            </a:lvl2pPr>
            <a:lvl3pPr marL="685803" indent="-165101">
              <a:tabLst/>
              <a:defRPr sz="1961"/>
            </a:lvl3pPr>
            <a:lvl4pPr marL="863603" indent="-177801">
              <a:defRPr/>
            </a:lvl4pPr>
            <a:lvl5pPr marL="1028704" indent="-165101"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85417485"/>
      </p:ext>
    </p:extLst>
  </p:cSld>
  <p:clrMapOvr>
    <a:masterClrMapping/>
  </p:clrMapOvr>
  <p:transition>
    <p:fade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lumn Bullet text 1st level colo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42" y="1189176"/>
            <a:ext cx="5378548" cy="2486578"/>
          </a:xfrm>
        </p:spPr>
        <p:txBody>
          <a:bodyPr wrap="square">
            <a:spAutoFit/>
          </a:bodyPr>
          <a:lstStyle>
            <a:lvl1pPr marL="281677" indent="-281677">
              <a:spcBef>
                <a:spcPts val="1200"/>
              </a:spcBef>
              <a:buClr>
                <a:schemeClr val="tx2"/>
              </a:buClr>
              <a:buFont typeface="Arial" pitchFamily="34" charset="0"/>
              <a:buChar char="•"/>
              <a:defRPr sz="3529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520702" indent="-228601">
              <a:defRPr sz="2353"/>
            </a:lvl2pPr>
            <a:lvl3pPr marL="685803" indent="-165101">
              <a:tabLst/>
              <a:defRPr sz="1961"/>
            </a:lvl3pPr>
            <a:lvl4pPr marL="863603" indent="-177801">
              <a:defRPr/>
            </a:lvl4pPr>
            <a:lvl5pPr marL="1028704" indent="-165101"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544215" y="1189176"/>
            <a:ext cx="5378548" cy="2486578"/>
          </a:xfrm>
        </p:spPr>
        <p:txBody>
          <a:bodyPr wrap="square">
            <a:spAutoFit/>
          </a:bodyPr>
          <a:lstStyle>
            <a:lvl1pPr marL="281677" indent="-281677">
              <a:spcBef>
                <a:spcPts val="1200"/>
              </a:spcBef>
              <a:buClr>
                <a:schemeClr val="tx2"/>
              </a:buClr>
              <a:buFont typeface="Arial" pitchFamily="34" charset="0"/>
              <a:buChar char="•"/>
              <a:defRPr sz="3529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520702" indent="-228601">
              <a:defRPr sz="2353"/>
            </a:lvl2pPr>
            <a:lvl3pPr marL="685803" indent="-165101">
              <a:tabLst/>
              <a:defRPr sz="1961"/>
            </a:lvl3pPr>
            <a:lvl4pPr marL="863603" indent="-177801">
              <a:defRPr/>
            </a:lvl4pPr>
            <a:lvl5pPr marL="1028704" indent="-165101"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81754682"/>
      </p:ext>
    </p:extLst>
  </p:cSld>
  <p:clrMapOvr>
    <a:masterClrMapping/>
  </p:clrMapOvr>
  <p:transition>
    <p:fade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723676344"/>
      </p:ext>
    </p:extLst>
  </p:cSld>
  <p:clrMapOvr>
    <a:masterClrMapping/>
  </p:clrMapOvr>
  <p:transition>
    <p:fade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64283698"/>
      </p:ext>
    </p:extLst>
  </p:cSld>
  <p:clrMapOvr>
    <a:masterClrMapping/>
  </p:clrMapOvr>
  <p:transition>
    <p:fade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 Accent Color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28547977"/>
      </p:ext>
    </p:extLst>
  </p:cSld>
  <p:clrMapOvr>
    <a:masterClrMapping/>
  </p:clrMapOvr>
  <p:transition>
    <p:fade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 Accent Color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48767679"/>
      </p:ext>
    </p:extLst>
  </p:cSld>
  <p:clrMapOvr>
    <a:masterClrMapping/>
  </p:clrMapOvr>
  <p:transition>
    <p:fade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 Accent Color 3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30436438"/>
      </p:ext>
    </p:extLst>
  </p:cSld>
  <p:clrMapOvr>
    <a:masterClrMapping/>
  </p:clrMapOvr>
  <p:transition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mo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 bwMode="auto">
          <a:xfrm>
            <a:off x="269301" y="1187646"/>
            <a:ext cx="9860611" cy="2689633"/>
          </a:xfrm>
          <a:prstGeom prst="rect">
            <a:avLst/>
          </a:prstGeom>
          <a:solidFill>
            <a:schemeClr val="accent1">
              <a:alpha val="9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79285" tIns="143428" rIns="179285" bIns="143428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1410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353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9241" y="1186356"/>
            <a:ext cx="9859116" cy="2697988"/>
          </a:xfrm>
          <a:noFill/>
        </p:spPr>
        <p:txBody>
          <a:bodyPr tIns="91440" bIns="91440" anchor="t" anchorCtr="0"/>
          <a:lstStyle>
            <a:lvl1pPr>
              <a:defRPr sz="7058" spc="-98" baseline="0">
                <a:gradFill>
                  <a:gsLst>
                    <a:gs pos="5833">
                      <a:srgbClr val="FFFFFF"/>
                    </a:gs>
                    <a:gs pos="18000">
                      <a:srgbClr val="FFFFFF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Demo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69240" y="3877279"/>
            <a:ext cx="9860675" cy="1793881"/>
          </a:xfrm>
          <a:noFill/>
        </p:spPr>
        <p:txBody>
          <a:bodyPr lIns="182880" tIns="146304" rIns="182880" bIns="146304">
            <a:noAutofit/>
          </a:bodyPr>
          <a:lstStyle>
            <a:lvl1pPr marL="0" indent="0">
              <a:spcBef>
                <a:spcPts val="0"/>
              </a:spcBef>
              <a:buNone/>
              <a:defRPr sz="3529" spc="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</p:spTree>
    <p:extLst>
      <p:ext uri="{BB962C8B-B14F-4D97-AF65-F5344CB8AC3E}">
        <p14:creationId xmlns:p14="http://schemas.microsoft.com/office/powerpoint/2010/main" val="5345850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veloper Co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 dirty="0"/>
              <a:t>Slide for Developer Code</a:t>
            </a:r>
          </a:p>
        </p:txBody>
      </p:sp>
      <p:sp>
        <p:nvSpPr>
          <p:cNvPr id="3" name="Rectangle 2"/>
          <p:cNvSpPr/>
          <p:nvPr/>
        </p:nvSpPr>
        <p:spPr bwMode="hidden">
          <a:xfrm>
            <a:off x="1" y="1189176"/>
            <a:ext cx="12192000" cy="5668824"/>
          </a:xfrm>
          <a:prstGeom prst="rect">
            <a:avLst/>
          </a:prstGeom>
          <a:solidFill>
            <a:srgbClr val="FFFFFF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2" tIns="45722" rIns="45722" bIns="4572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4102" fontAlgn="base">
              <a:spcBef>
                <a:spcPct val="0"/>
              </a:spcBef>
              <a:spcAft>
                <a:spcPct val="0"/>
              </a:spcAft>
            </a:pPr>
            <a:endParaRPr lang="en-US" sz="1765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269239" y="1197324"/>
            <a:ext cx="11653523" cy="1956973"/>
          </a:xfrm>
        </p:spPr>
        <p:txBody>
          <a:bodyPr/>
          <a:lstStyle>
            <a:lvl1pPr marL="0" indent="0">
              <a:buNone/>
              <a:defRPr sz="3235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Segoe UI" pitchFamily="34" charset="0"/>
                <a:cs typeface="Segoe UI" pitchFamily="34" charset="0"/>
              </a:defRPr>
            </a:lvl1pPr>
            <a:lvl2pPr marL="339726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Segoe UI" pitchFamily="34" charset="0"/>
                <a:cs typeface="Segoe UI" pitchFamily="34" charset="0"/>
              </a:defRPr>
            </a:lvl2pPr>
            <a:lvl3pPr marL="573090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Segoe UI" pitchFamily="34" charset="0"/>
                <a:cs typeface="Segoe UI" pitchFamily="34" charset="0"/>
              </a:defRPr>
            </a:lvl3pPr>
            <a:lvl4pPr marL="798516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Segoe UI" pitchFamily="34" charset="0"/>
                <a:cs typeface="Segoe UI" pitchFamily="34" charset="0"/>
              </a:defRPr>
            </a:lvl4pPr>
            <a:lvl5pPr marL="1030292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Segoe UI" pitchFamily="34" charset="0"/>
                <a:cs typeface="Segoe UI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TextBox 6"/>
          <p:cNvSpPr txBox="1"/>
          <p:nvPr userDrawn="1"/>
        </p:nvSpPr>
        <p:spPr>
          <a:xfrm>
            <a:off x="0" y="6230136"/>
            <a:ext cx="12192000" cy="627864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 algn="ctr">
              <a:lnSpc>
                <a:spcPct val="90000"/>
              </a:lnSpc>
              <a:spcAft>
                <a:spcPts val="600"/>
              </a:spcAft>
            </a:pPr>
            <a:r>
              <a:rPr lang="en-US" sz="2400" dirty="0">
                <a:solidFill>
                  <a:srgbClr val="000000"/>
                </a:solidFill>
              </a:rPr>
              <a:t>StephenCleary.com</a:t>
            </a:r>
          </a:p>
        </p:txBody>
      </p:sp>
    </p:spTree>
    <p:extLst>
      <p:ext uri="{BB962C8B-B14F-4D97-AF65-F5344CB8AC3E}">
        <p14:creationId xmlns:p14="http://schemas.microsoft.com/office/powerpoint/2010/main" val="3415690106"/>
      </p:ext>
    </p:extLst>
  </p:cSld>
  <p:clrMapOvr>
    <a:masterClrMapping/>
  </p:clrMapOvr>
  <p:transition>
    <p:fade/>
  </p:transition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ck Notes slide Layout">
    <p:bg bwMode="black"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 bwMode="white">
          <a:xfrm>
            <a:off x="269240" y="1189179"/>
            <a:ext cx="11653523" cy="2396047"/>
          </a:xfrm>
          <a:prstGeom prst="rect">
            <a:avLst/>
          </a:prstGeom>
        </p:spPr>
        <p:txBody>
          <a:bodyPr/>
          <a:lstStyle>
            <a:lvl1pPr marL="284790" indent="-284790">
              <a:buClr>
                <a:schemeClr val="tx1"/>
              </a:buClr>
              <a:buSzPct val="90000"/>
              <a:buFont typeface="Arial" pitchFamily="34" charset="0"/>
              <a:buChar char="•"/>
              <a:defRPr sz="3529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  <a:lvl2pPr marL="560241" indent="-275453">
              <a:buClr>
                <a:schemeClr val="tx1"/>
              </a:buClr>
              <a:buSzPct val="90000"/>
              <a:buFont typeface="Arial" pitchFamily="34" charset="0"/>
              <a:buChar char="•"/>
              <a:defRPr sz="3137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2pPr>
            <a:lvl3pPr marL="845031" indent="-284790">
              <a:buClr>
                <a:schemeClr val="tx1"/>
              </a:buClr>
              <a:buSzPct val="90000"/>
              <a:buFont typeface="Arial" pitchFamily="34" charset="0"/>
              <a:buChar char="•"/>
              <a:defRPr sz="2745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3pPr>
            <a:lvl4pPr marL="1069128" indent="-224097">
              <a:buClr>
                <a:schemeClr val="tx1"/>
              </a:buClr>
              <a:buSzPct val="90000"/>
              <a:buFont typeface="Arial" pitchFamily="34" charset="0"/>
              <a:buChar char="•"/>
              <a:defRPr sz="2353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4pPr>
            <a:lvl5pPr marL="1293225" indent="-224097">
              <a:buClr>
                <a:schemeClr val="tx1"/>
              </a:buClr>
              <a:buSzPct val="90000"/>
              <a:buFont typeface="Arial" pitchFamily="34" charset="0"/>
              <a:buChar char="•"/>
              <a:defRPr sz="1961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5pPr>
          </a:lstStyle>
          <a:p>
            <a:pPr lvl="0"/>
            <a:r>
              <a:rPr lang="en-US" dirty="0"/>
              <a:t>Use this Layout for Speaker Notes slides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2" y="6238878"/>
            <a:ext cx="12192001" cy="619125"/>
          </a:xfrm>
          <a:prstGeom prst="rect">
            <a:avLst/>
          </a:prstGeom>
          <a:solidFill>
            <a:srgbClr val="FFFF99"/>
          </a:solidFill>
        </p:spPr>
        <p:txBody>
          <a:bodyPr wrap="square" lIns="155457" tIns="77729" rIns="155457" bIns="77729" anchor="b" anchorCtr="0">
            <a:noAutofit/>
          </a:bodyPr>
          <a:lstStyle>
            <a:lvl1pPr algn="r">
              <a:buFont typeface="Arial" pitchFamily="34" charset="0"/>
              <a:buNone/>
              <a:defRPr sz="3627" spc="-50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effectLst/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pPr lvl="0"/>
            <a:r>
              <a:rPr lang="en-US" dirty="0"/>
              <a:t>Next: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130780"/>
      </p:ext>
    </p:extLst>
  </p:cSld>
  <p:clrMapOvr>
    <a:masterClrMapping/>
  </p:clrMapOvr>
  <p:transition>
    <p:fade/>
  </p:transition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1095122"/>
      </p:ext>
    </p:extLst>
  </p:cSld>
  <p:clrMapOvr>
    <a:masterClrMapping/>
  </p:clrMapOvr>
  <p:transition>
    <p:fade/>
  </p:transition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 Non-Bullete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9248" y="228602"/>
            <a:ext cx="11151917" cy="747897"/>
          </a:xfrm>
        </p:spPr>
        <p:txBody>
          <a:bodyPr/>
          <a:lstStyle>
            <a:lvl1pPr>
              <a:defRPr>
                <a:gradFill>
                  <a:gsLst>
                    <a:gs pos="0">
                      <a:schemeClr val="tx2"/>
                    </a:gs>
                    <a:gs pos="86000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519248" y="1447800"/>
            <a:ext cx="11151917" cy="946413"/>
          </a:xfrm>
        </p:spPr>
        <p:txBody>
          <a:bodyPr/>
          <a:lstStyle>
            <a:lvl1pPr marL="0" indent="0">
              <a:spcBef>
                <a:spcPts val="0"/>
              </a:spcBef>
              <a:spcAft>
                <a:spcPts val="900"/>
              </a:spcAft>
              <a:buNone/>
              <a:defRPr sz="4000" spc="-100" baseline="0">
                <a:gradFill>
                  <a:gsLst>
                    <a:gs pos="0">
                      <a:schemeClr val="tx2"/>
                    </a:gs>
                    <a:gs pos="86000">
                      <a:schemeClr val="tx2"/>
                    </a:gs>
                  </a:gsLst>
                  <a:lin ang="5400000" scaled="0"/>
                </a:gradFill>
                <a:latin typeface="Segoe UI Light" pitchFamily="34" charset="0"/>
              </a:defRPr>
            </a:lvl1pPr>
            <a:lvl2pPr marL="0" indent="0">
              <a:spcBef>
                <a:spcPts val="0"/>
              </a:spcBef>
              <a:spcAft>
                <a:spcPts val="400"/>
              </a:spcAft>
              <a:buNone/>
              <a:defRPr sz="2000" spc="-50" baseline="0">
                <a:gradFill>
                  <a:gsLst>
                    <a:gs pos="0">
                      <a:schemeClr val="tx2"/>
                    </a:gs>
                    <a:gs pos="86000">
                      <a:schemeClr val="tx2"/>
                    </a:gs>
                  </a:gsLst>
                  <a:lin ang="5400000" scaled="0"/>
                </a:gradFill>
              </a:defRPr>
            </a:lvl2pPr>
            <a:lvl3pPr marL="0" indent="0">
              <a:spcBef>
                <a:spcPts val="0"/>
              </a:spcBef>
              <a:spcAft>
                <a:spcPts val="400"/>
              </a:spcAft>
              <a:buNone/>
              <a:defRPr sz="2000"/>
            </a:lvl3pPr>
            <a:lvl4pPr marL="0" indent="0">
              <a:spcBef>
                <a:spcPts val="0"/>
              </a:spcBef>
              <a:spcAft>
                <a:spcPts val="400"/>
              </a:spcAft>
              <a:buNone/>
              <a:defRPr/>
            </a:lvl4pPr>
            <a:lvl5pPr marL="0" indent="0">
              <a:spcBef>
                <a:spcPts val="0"/>
              </a:spcBef>
              <a:spcAft>
                <a:spcPts val="400"/>
              </a:spcAft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150232586"/>
      </p:ext>
    </p:extLst>
  </p:cSld>
  <p:clrMapOvr>
    <a:masterClrMapping/>
  </p:clrMapOvr>
  <p:transition>
    <p:fade/>
  </p:transition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9248" y="228601"/>
            <a:ext cx="11151917" cy="74782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519248" y="1447800"/>
            <a:ext cx="11151917" cy="200073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84216071"/>
      </p:ext>
    </p:extLst>
  </p:cSld>
  <p:clrMapOvr>
    <a:masterClrMapping/>
  </p:clrMapOvr>
  <p:transition>
    <p:fade/>
  </p:transition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9248" y="1447800"/>
            <a:ext cx="11151917" cy="2000730"/>
          </a:xfrm>
        </p:spPr>
        <p:txBody>
          <a:bodyPr/>
          <a:lstStyle>
            <a:lvl1pPr>
              <a:lnSpc>
                <a:spcPct val="90000"/>
              </a:lnSpc>
              <a:defRPr/>
            </a:lvl1pPr>
            <a:lvl2pPr>
              <a:lnSpc>
                <a:spcPct val="90000"/>
              </a:lnSpc>
              <a:defRPr/>
            </a:lvl2pPr>
            <a:lvl3pPr>
              <a:lnSpc>
                <a:spcPct val="90000"/>
              </a:lnSpc>
              <a:defRPr/>
            </a:lvl3pPr>
            <a:lvl4pPr>
              <a:lnSpc>
                <a:spcPct val="90000"/>
              </a:lnSpc>
              <a:defRPr/>
            </a:lvl4pPr>
            <a:lvl5pPr>
              <a:lnSpc>
                <a:spcPct val="90000"/>
              </a:lnSpc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55910709"/>
      </p:ext>
    </p:extLst>
  </p:cSld>
  <p:clrMapOvr>
    <a:masterClrMapping/>
  </p:clrMapOvr>
  <p:transition>
    <p:fade/>
  </p:transition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1258207"/>
      </p:ext>
    </p:extLst>
  </p:cSld>
  <p:clrMapOvr>
    <a:masterClrMapping/>
  </p:clrMapOvr>
  <p:transition>
    <p:fade/>
  </p:transition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53913918"/>
      </p:ext>
    </p:extLst>
  </p:cSld>
  <p:clrMapOvr>
    <a:masterClrMapping/>
  </p:clrMapOvr>
  <p:transition>
    <p:fade/>
  </p:transition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67407560"/>
      </p:ext>
    </p:extLst>
  </p:cSld>
  <p:clrMapOvr>
    <a:masterClrMapping/>
  </p:clrMapOvr>
  <p:transition>
    <p:fade/>
  </p:transition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ck Layout - Title and Content">
    <p:bg bwMode="gray">
      <p:bgPr>
        <a:solidFill>
          <a:srgbClr val="19191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 bwMode="white">
          <a:xfrm>
            <a:off x="519248" y="1447802"/>
            <a:ext cx="11151917" cy="1932837"/>
          </a:xfrm>
        </p:spPr>
        <p:txBody>
          <a:bodyPr/>
          <a:lstStyle>
            <a:lvl1pPr marL="346009" indent="-346009">
              <a:buClr>
                <a:srgbClr val="FFFFFF"/>
              </a:buClr>
              <a:buSzPct val="70000"/>
              <a:buFont typeface="Wingdings" pitchFamily="2" charset="2"/>
              <a:buChar char="l"/>
              <a:defRPr lang="en-US" sz="3200" kern="1200" dirty="0" smtClean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1pPr>
            <a:lvl2pPr marL="920573" indent="-457112">
              <a:buClr>
                <a:srgbClr val="FFFFFF"/>
              </a:buClr>
              <a:buSzPct val="70000"/>
              <a:buFont typeface="Wingdings" pitchFamily="2" charset="2"/>
              <a:buChar char="l"/>
              <a:defRPr lang="en-US" sz="2800" kern="1200" dirty="0" smtClean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  <a:lvl3pPr>
              <a:buClr>
                <a:srgbClr val="FFFFFF"/>
              </a:buClr>
              <a:buSzPct val="70000"/>
              <a:buFont typeface="Wingdings" pitchFamily="2" charset="2"/>
              <a:buChar char="l"/>
              <a:defRPr lang="en-US" sz="2400" kern="1200" dirty="0" smtClean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3pPr>
            <a:lvl4pPr marL="1717345" indent="-285695">
              <a:buClr>
                <a:srgbClr val="FFFFFF"/>
              </a:buClr>
              <a:buSzPct val="70000"/>
              <a:buFont typeface="Wingdings" pitchFamily="2" charset="2"/>
              <a:buChar char="l"/>
              <a:defRPr lang="en-US" sz="1800" kern="1200" dirty="0" smtClean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1549102" indent="-342834">
              <a:buClr>
                <a:srgbClr val="FFFFFF"/>
              </a:buClr>
              <a:buSzPct val="70000"/>
              <a:buFont typeface="Wingdings" pitchFamily="2" charset="2"/>
              <a:buChar char="l"/>
              <a:defRPr lang="en-US" sz="1800" kern="12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</a:lstStyle>
          <a:p>
            <a:pPr marL="463461" lvl="0" indent="-463461" algn="l" defTabSz="685915" rtl="0" eaLnBrk="1" latinLnBrk="0" hangingPunct="1">
              <a:lnSpc>
                <a:spcPct val="90000"/>
              </a:lnSpc>
              <a:spcBef>
                <a:spcPct val="20000"/>
              </a:spcBef>
              <a:buClr>
                <a:srgbClr val="FFFFFF"/>
              </a:buClr>
              <a:buSzPct val="70000"/>
              <a:buFont typeface="Wingdings" pitchFamily="2" charset="2"/>
              <a:buChar char="l"/>
            </a:pPr>
            <a:r>
              <a:rPr lang="en-US"/>
              <a:t>Click to edit Master text styles</a:t>
            </a:r>
          </a:p>
          <a:p>
            <a:pPr marL="463461" lvl="1" indent="-463461" algn="l" defTabSz="685915" rtl="0" eaLnBrk="1" latinLnBrk="0" hangingPunct="1">
              <a:lnSpc>
                <a:spcPct val="90000"/>
              </a:lnSpc>
              <a:spcBef>
                <a:spcPct val="20000"/>
              </a:spcBef>
              <a:buClr>
                <a:srgbClr val="FFFFFF"/>
              </a:buClr>
              <a:buSzPct val="70000"/>
              <a:buFont typeface="Wingdings" pitchFamily="2" charset="2"/>
              <a:buChar char="l"/>
            </a:pPr>
            <a:r>
              <a:rPr lang="en-US"/>
              <a:t>Second level</a:t>
            </a:r>
          </a:p>
          <a:p>
            <a:pPr marL="463461" lvl="2" indent="-463461" algn="l" defTabSz="685915" rtl="0" eaLnBrk="1" latinLnBrk="0" hangingPunct="1">
              <a:lnSpc>
                <a:spcPct val="90000"/>
              </a:lnSpc>
              <a:spcBef>
                <a:spcPct val="20000"/>
              </a:spcBef>
              <a:buClr>
                <a:srgbClr val="FFFFFF"/>
              </a:buClr>
              <a:buSzPct val="70000"/>
              <a:buFont typeface="Wingdings" pitchFamily="2" charset="2"/>
              <a:buChar char="l"/>
            </a:pPr>
            <a:r>
              <a:rPr lang="en-US"/>
              <a:t>Third level</a:t>
            </a:r>
          </a:p>
          <a:p>
            <a:pPr marL="463461" lvl="3" indent="-463461" algn="l" defTabSz="685915" rtl="0" eaLnBrk="1" latinLnBrk="0" hangingPunct="1">
              <a:lnSpc>
                <a:spcPct val="90000"/>
              </a:lnSpc>
              <a:spcBef>
                <a:spcPct val="20000"/>
              </a:spcBef>
              <a:buClr>
                <a:srgbClr val="FFFFFF"/>
              </a:buClr>
              <a:buSzPct val="70000"/>
              <a:buFont typeface="Wingdings" pitchFamily="2" charset="2"/>
              <a:buChar char="l"/>
            </a:pPr>
            <a:r>
              <a:rPr lang="en-US"/>
              <a:t>Fourth level</a:t>
            </a:r>
          </a:p>
          <a:p>
            <a:pPr marL="463461" lvl="4" indent="-463461" algn="l" defTabSz="685915" rtl="0" eaLnBrk="1" latinLnBrk="0" hangingPunct="1">
              <a:lnSpc>
                <a:spcPct val="90000"/>
              </a:lnSpc>
              <a:spcBef>
                <a:spcPct val="20000"/>
              </a:spcBef>
              <a:buClr>
                <a:srgbClr val="FFFFFF"/>
              </a:buClr>
              <a:buSzPct val="70000"/>
              <a:buFont typeface="Wingdings" pitchFamily="2" charset="2"/>
              <a:buChar char="l"/>
            </a:pPr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57664874"/>
      </p:ext>
    </p:extLst>
  </p:cSld>
  <p:clrMapOvr>
    <a:masterClrMapping/>
  </p:clrMapOvr>
  <p:transition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ideo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 bwMode="auto">
          <a:xfrm>
            <a:off x="269301" y="1187644"/>
            <a:ext cx="9860611" cy="2689632"/>
          </a:xfrm>
          <a:prstGeom prst="rect">
            <a:avLst/>
          </a:prstGeom>
          <a:solidFill>
            <a:schemeClr val="accent2">
              <a:alpha val="9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79285" tIns="143428" rIns="179285" bIns="143428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1410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353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9241" y="1186356"/>
            <a:ext cx="9859116" cy="2697988"/>
          </a:xfrm>
          <a:noFill/>
        </p:spPr>
        <p:txBody>
          <a:bodyPr tIns="91440" bIns="91440" anchor="t" anchorCtr="0"/>
          <a:lstStyle>
            <a:lvl1pPr>
              <a:defRPr sz="7058" spc="-98" baseline="0">
                <a:gradFill>
                  <a:gsLst>
                    <a:gs pos="5833">
                      <a:srgbClr val="FFFFFF"/>
                    </a:gs>
                    <a:gs pos="18000">
                      <a:srgbClr val="FFFFFF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Video title</a:t>
            </a:r>
          </a:p>
        </p:txBody>
      </p:sp>
    </p:spTree>
    <p:extLst>
      <p:ext uri="{BB962C8B-B14F-4D97-AF65-F5344CB8AC3E}">
        <p14:creationId xmlns:p14="http://schemas.microsoft.com/office/powerpoint/2010/main" val="26262188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ck Notes slide Layout">
    <p:bg bwMode="gray">
      <p:bgPr>
        <a:solidFill>
          <a:srgbClr val="19191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6"/>
          <p:cNvSpPr>
            <a:spLocks noGrp="1"/>
          </p:cNvSpPr>
          <p:nvPr>
            <p:ph type="body" sz="quarter" idx="11"/>
          </p:nvPr>
        </p:nvSpPr>
        <p:spPr>
          <a:xfrm>
            <a:off x="2" y="6238878"/>
            <a:ext cx="12192001" cy="619125"/>
          </a:xfrm>
          <a:solidFill>
            <a:srgbClr val="FFFF99"/>
          </a:solidFill>
        </p:spPr>
        <p:txBody>
          <a:bodyPr wrap="square" lIns="152394" tIns="76197" rIns="152394" bIns="76197" anchor="b" anchorCtr="0">
            <a:noAutofit/>
          </a:bodyPr>
          <a:lstStyle>
            <a:lvl1pPr algn="r">
              <a:buFont typeface="Arial" pitchFamily="34" charset="0"/>
              <a:buNone/>
              <a:defRPr spc="-50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effectLst/>
                <a:latin typeface="Segoe UI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5"/>
          <p:cNvSpPr>
            <a:spLocks noGrp="1"/>
          </p:cNvSpPr>
          <p:nvPr>
            <p:ph type="body" sz="quarter" idx="10"/>
          </p:nvPr>
        </p:nvSpPr>
        <p:spPr bwMode="white">
          <a:xfrm>
            <a:off x="519248" y="1447802"/>
            <a:ext cx="11151917" cy="1932837"/>
          </a:xfrm>
        </p:spPr>
        <p:txBody>
          <a:bodyPr/>
          <a:lstStyle>
            <a:lvl1pPr marL="346009" indent="-346009">
              <a:buClr>
                <a:srgbClr val="FFFFFF"/>
              </a:buClr>
              <a:buSzPct val="70000"/>
              <a:buFont typeface="Wingdings" pitchFamily="2" charset="2"/>
              <a:buChar char="l"/>
              <a:defRPr lang="en-US" sz="3200" kern="1200" dirty="0" smtClean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1pPr>
            <a:lvl2pPr marL="920573" indent="-457112">
              <a:buClr>
                <a:srgbClr val="FFFFFF"/>
              </a:buClr>
              <a:buSzPct val="70000"/>
              <a:buFont typeface="Wingdings" pitchFamily="2" charset="2"/>
              <a:buChar char="l"/>
              <a:defRPr lang="en-US" sz="2800" kern="1200" dirty="0" smtClean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  <a:lvl3pPr>
              <a:buClr>
                <a:srgbClr val="FFFFFF"/>
              </a:buClr>
              <a:buSzPct val="70000"/>
              <a:buFont typeface="Wingdings" pitchFamily="2" charset="2"/>
              <a:buChar char="l"/>
              <a:defRPr lang="en-US" sz="2400" kern="1200" dirty="0" smtClean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3pPr>
            <a:lvl4pPr marL="1717345" indent="-285695">
              <a:buClr>
                <a:srgbClr val="FFFFFF"/>
              </a:buClr>
              <a:buSzPct val="70000"/>
              <a:buFont typeface="Wingdings" pitchFamily="2" charset="2"/>
              <a:buChar char="l"/>
              <a:defRPr lang="en-US" sz="1800" kern="1200" dirty="0" smtClean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1549102" indent="-342834">
              <a:buClr>
                <a:srgbClr val="FFFFFF"/>
              </a:buClr>
              <a:buSzPct val="70000"/>
              <a:buFont typeface="Wingdings" pitchFamily="2" charset="2"/>
              <a:buChar char="l"/>
              <a:defRPr lang="en-US" sz="1800" kern="12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</a:lstStyle>
          <a:p>
            <a:pPr marL="463461" lvl="0" indent="-463461" algn="l" defTabSz="685915" rtl="0" eaLnBrk="1" latinLnBrk="0" hangingPunct="1">
              <a:lnSpc>
                <a:spcPct val="90000"/>
              </a:lnSpc>
              <a:spcBef>
                <a:spcPct val="20000"/>
              </a:spcBef>
              <a:buClr>
                <a:srgbClr val="FFFFFF"/>
              </a:buClr>
              <a:buSzPct val="70000"/>
              <a:buFont typeface="Wingdings" pitchFamily="2" charset="2"/>
              <a:buChar char="l"/>
            </a:pPr>
            <a:r>
              <a:rPr lang="en-US"/>
              <a:t>Click to edit Master text styles</a:t>
            </a:r>
          </a:p>
          <a:p>
            <a:pPr marL="463461" lvl="1" indent="-463461" algn="l" defTabSz="685915" rtl="0" eaLnBrk="1" latinLnBrk="0" hangingPunct="1">
              <a:lnSpc>
                <a:spcPct val="90000"/>
              </a:lnSpc>
              <a:spcBef>
                <a:spcPct val="20000"/>
              </a:spcBef>
              <a:buClr>
                <a:srgbClr val="FFFFFF"/>
              </a:buClr>
              <a:buSzPct val="70000"/>
              <a:buFont typeface="Wingdings" pitchFamily="2" charset="2"/>
              <a:buChar char="l"/>
            </a:pPr>
            <a:r>
              <a:rPr lang="en-US"/>
              <a:t>Second level</a:t>
            </a:r>
          </a:p>
          <a:p>
            <a:pPr marL="463461" lvl="2" indent="-463461" algn="l" defTabSz="685915" rtl="0" eaLnBrk="1" latinLnBrk="0" hangingPunct="1">
              <a:lnSpc>
                <a:spcPct val="90000"/>
              </a:lnSpc>
              <a:spcBef>
                <a:spcPct val="20000"/>
              </a:spcBef>
              <a:buClr>
                <a:srgbClr val="FFFFFF"/>
              </a:buClr>
              <a:buSzPct val="70000"/>
              <a:buFont typeface="Wingdings" pitchFamily="2" charset="2"/>
              <a:buChar char="l"/>
            </a:pPr>
            <a:r>
              <a:rPr lang="en-US"/>
              <a:t>Third level</a:t>
            </a:r>
          </a:p>
          <a:p>
            <a:pPr marL="463461" lvl="3" indent="-463461" algn="l" defTabSz="685915" rtl="0" eaLnBrk="1" latinLnBrk="0" hangingPunct="1">
              <a:lnSpc>
                <a:spcPct val="90000"/>
              </a:lnSpc>
              <a:spcBef>
                <a:spcPct val="20000"/>
              </a:spcBef>
              <a:buClr>
                <a:srgbClr val="FFFFFF"/>
              </a:buClr>
              <a:buSzPct val="70000"/>
              <a:buFont typeface="Wingdings" pitchFamily="2" charset="2"/>
              <a:buChar char="l"/>
            </a:pPr>
            <a:r>
              <a:rPr lang="en-US"/>
              <a:t>Fourth level</a:t>
            </a:r>
          </a:p>
          <a:p>
            <a:pPr marL="463461" lvl="4" indent="-463461" algn="l" defTabSz="685915" rtl="0" eaLnBrk="1" latinLnBrk="0" hangingPunct="1">
              <a:lnSpc>
                <a:spcPct val="90000"/>
              </a:lnSpc>
              <a:spcBef>
                <a:spcPct val="20000"/>
              </a:spcBef>
              <a:buClr>
                <a:srgbClr val="FFFFFF"/>
              </a:buClr>
              <a:buSzPct val="70000"/>
              <a:buFont typeface="Wingdings" pitchFamily="2" charset="2"/>
              <a:buChar char="l"/>
            </a:pPr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8178771"/>
      </p:ext>
    </p:extLst>
  </p:cSld>
  <p:clrMapOvr>
    <a:masterClrMapping/>
  </p:clrMapOvr>
  <p:transition>
    <p:fade/>
  </p:transition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3" y="2130429"/>
            <a:ext cx="10363199" cy="747897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1" y="3886200"/>
            <a:ext cx="8534400" cy="443198"/>
          </a:xfrm>
        </p:spPr>
        <p:txBody>
          <a:bodyPr/>
          <a:lstStyle>
            <a:lvl1pPr marL="0" indent="0" algn="ctr">
              <a:buNone/>
              <a:defRPr/>
            </a:lvl1pPr>
            <a:lvl2pPr marL="457112" indent="0" algn="ctr">
              <a:buNone/>
              <a:defRPr/>
            </a:lvl2pPr>
            <a:lvl3pPr marL="914225" indent="0" algn="ctr">
              <a:buNone/>
              <a:defRPr/>
            </a:lvl3pPr>
            <a:lvl4pPr marL="1371337" indent="0" algn="ctr">
              <a:buNone/>
              <a:defRPr/>
            </a:lvl4pPr>
            <a:lvl5pPr marL="1828449" indent="0" algn="ctr">
              <a:buNone/>
              <a:defRPr/>
            </a:lvl5pPr>
            <a:lvl6pPr marL="2285561" indent="0" algn="ctr">
              <a:buNone/>
              <a:defRPr/>
            </a:lvl6pPr>
            <a:lvl7pPr marL="2742674" indent="0" algn="ctr">
              <a:buNone/>
              <a:defRPr/>
            </a:lvl7pPr>
            <a:lvl8pPr marL="3199785" indent="0" algn="ctr">
              <a:buNone/>
              <a:defRPr/>
            </a:lvl8pPr>
            <a:lvl9pPr marL="3656897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xfrm>
            <a:off x="609600" y="6245225"/>
            <a:ext cx="2844800" cy="47625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 defTabSz="914188">
              <a:defRPr/>
            </a:pPr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xfrm>
            <a:off x="4165601" y="6245225"/>
            <a:ext cx="3860801" cy="47625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 defTabSz="914188">
              <a:defRPr/>
            </a:pPr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xfrm>
            <a:off x="8737601" y="6245225"/>
            <a:ext cx="2844800" cy="47625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 defTabSz="914188">
              <a:defRPr/>
            </a:pPr>
            <a:fld id="{77CB49CA-D13D-4260-BBBB-9F00A16D3248}" type="slidenum">
              <a:rPr lang="en-US" smtClean="0">
                <a:solidFill>
                  <a:srgbClr val="FFFFFF"/>
                </a:solidFill>
              </a:rPr>
              <a:pPr defTabSz="914188">
                <a:defRPr/>
              </a:pPr>
              <a:t>‹#›</a:t>
            </a:fld>
            <a:endParaRPr lang="en-US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7499113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ection Title Accent Color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9240" y="2084174"/>
            <a:ext cx="11653523" cy="1379545"/>
          </a:xfrm>
          <a:noFill/>
        </p:spPr>
        <p:txBody>
          <a:bodyPr tIns="91440" bIns="91440" anchor="t" anchorCtr="0"/>
          <a:lstStyle>
            <a:lvl1pPr>
              <a:defRPr sz="8627" spc="-98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3136492891"/>
      </p:ext>
    </p:extLst>
  </p:cSld>
  <p:clrMapOvr>
    <a:masterClrMapping/>
  </p:clrMapOvr>
  <p:transition>
    <p:fade/>
  </p:transition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Developer Co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 dirty="0"/>
              <a:t>Slide for Developer Code</a:t>
            </a:r>
          </a:p>
        </p:txBody>
      </p:sp>
      <p:sp>
        <p:nvSpPr>
          <p:cNvPr id="3" name="Rectangle 2"/>
          <p:cNvSpPr/>
          <p:nvPr/>
        </p:nvSpPr>
        <p:spPr bwMode="hidden">
          <a:xfrm>
            <a:off x="1" y="1189176"/>
            <a:ext cx="12192000" cy="5668824"/>
          </a:xfrm>
          <a:prstGeom prst="rect">
            <a:avLst/>
          </a:prstGeom>
          <a:solidFill>
            <a:srgbClr val="FFFFFF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2" tIns="45722" rIns="45722" bIns="4572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4102" fontAlgn="base">
              <a:spcBef>
                <a:spcPct val="0"/>
              </a:spcBef>
              <a:spcAft>
                <a:spcPct val="0"/>
              </a:spcAft>
            </a:pPr>
            <a:endParaRPr lang="en-US" sz="1765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269239" y="1197324"/>
            <a:ext cx="11653523" cy="1956973"/>
          </a:xfrm>
        </p:spPr>
        <p:txBody>
          <a:bodyPr/>
          <a:lstStyle>
            <a:lvl1pPr marL="0" indent="0">
              <a:buNone/>
              <a:defRPr sz="3235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Segoe UI" pitchFamily="34" charset="0"/>
                <a:cs typeface="Segoe UI" pitchFamily="34" charset="0"/>
              </a:defRPr>
            </a:lvl1pPr>
            <a:lvl2pPr marL="339726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Segoe UI" pitchFamily="34" charset="0"/>
                <a:cs typeface="Segoe UI" pitchFamily="34" charset="0"/>
              </a:defRPr>
            </a:lvl2pPr>
            <a:lvl3pPr marL="573090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Segoe UI" pitchFamily="34" charset="0"/>
                <a:cs typeface="Segoe UI" pitchFamily="34" charset="0"/>
              </a:defRPr>
            </a:lvl3pPr>
            <a:lvl4pPr marL="798516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Segoe UI" pitchFamily="34" charset="0"/>
                <a:cs typeface="Segoe UI" pitchFamily="34" charset="0"/>
              </a:defRPr>
            </a:lvl4pPr>
            <a:lvl5pPr marL="1030292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Segoe UI" pitchFamily="34" charset="0"/>
                <a:cs typeface="Segoe UI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TextBox 6"/>
          <p:cNvSpPr txBox="1"/>
          <p:nvPr userDrawn="1"/>
        </p:nvSpPr>
        <p:spPr>
          <a:xfrm>
            <a:off x="0" y="6230136"/>
            <a:ext cx="12192000" cy="627864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 algn="ctr">
              <a:lnSpc>
                <a:spcPct val="90000"/>
              </a:lnSpc>
              <a:spcAft>
                <a:spcPts val="600"/>
              </a:spcAft>
            </a:pPr>
            <a:r>
              <a:rPr lang="en-US" sz="2400" dirty="0">
                <a:solidFill>
                  <a:srgbClr val="000000"/>
                </a:solidFill>
              </a:rPr>
              <a:t>StephenCleary.com</a:t>
            </a:r>
          </a:p>
        </p:txBody>
      </p:sp>
    </p:spTree>
    <p:extLst>
      <p:ext uri="{BB962C8B-B14F-4D97-AF65-F5344CB8AC3E}">
        <p14:creationId xmlns:p14="http://schemas.microsoft.com/office/powerpoint/2010/main" val="3937669483"/>
      </p:ext>
    </p:extLst>
  </p:cSld>
  <p:clrMapOvr>
    <a:masterClrMapping/>
  </p:clrMapOvr>
  <p:transition>
    <p:fade/>
  </p:transition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 Non-Bullete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9248" y="228602"/>
            <a:ext cx="11151917" cy="747897"/>
          </a:xfrm>
        </p:spPr>
        <p:txBody>
          <a:bodyPr/>
          <a:lstStyle>
            <a:lvl1pPr>
              <a:defRPr>
                <a:gradFill>
                  <a:gsLst>
                    <a:gs pos="0">
                      <a:schemeClr val="tx2"/>
                    </a:gs>
                    <a:gs pos="86000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519248" y="1447800"/>
            <a:ext cx="11151917" cy="946413"/>
          </a:xfrm>
        </p:spPr>
        <p:txBody>
          <a:bodyPr/>
          <a:lstStyle>
            <a:lvl1pPr marL="0" indent="0">
              <a:spcBef>
                <a:spcPts val="0"/>
              </a:spcBef>
              <a:spcAft>
                <a:spcPts val="900"/>
              </a:spcAft>
              <a:buNone/>
              <a:defRPr sz="4000" spc="-100" baseline="0">
                <a:gradFill>
                  <a:gsLst>
                    <a:gs pos="0">
                      <a:schemeClr val="tx2"/>
                    </a:gs>
                    <a:gs pos="86000">
                      <a:schemeClr val="tx2"/>
                    </a:gs>
                  </a:gsLst>
                  <a:lin ang="5400000" scaled="0"/>
                </a:gradFill>
                <a:latin typeface="Segoe UI Light" pitchFamily="34" charset="0"/>
              </a:defRPr>
            </a:lvl1pPr>
            <a:lvl2pPr marL="0" indent="0">
              <a:spcBef>
                <a:spcPts val="0"/>
              </a:spcBef>
              <a:spcAft>
                <a:spcPts val="400"/>
              </a:spcAft>
              <a:buNone/>
              <a:defRPr sz="2000" spc="-50" baseline="0">
                <a:gradFill>
                  <a:gsLst>
                    <a:gs pos="0">
                      <a:schemeClr val="tx2"/>
                    </a:gs>
                    <a:gs pos="86000">
                      <a:schemeClr val="tx2"/>
                    </a:gs>
                  </a:gsLst>
                  <a:lin ang="5400000" scaled="0"/>
                </a:gradFill>
              </a:defRPr>
            </a:lvl2pPr>
            <a:lvl3pPr marL="0" indent="0">
              <a:spcBef>
                <a:spcPts val="0"/>
              </a:spcBef>
              <a:spcAft>
                <a:spcPts val="400"/>
              </a:spcAft>
              <a:buNone/>
              <a:defRPr sz="2000"/>
            </a:lvl3pPr>
            <a:lvl4pPr marL="0" indent="0">
              <a:spcBef>
                <a:spcPts val="0"/>
              </a:spcBef>
              <a:spcAft>
                <a:spcPts val="400"/>
              </a:spcAft>
              <a:buNone/>
              <a:defRPr/>
            </a:lvl4pPr>
            <a:lvl5pPr marL="0" indent="0">
              <a:spcBef>
                <a:spcPts val="0"/>
              </a:spcBef>
              <a:spcAft>
                <a:spcPts val="400"/>
              </a:spcAft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75637788"/>
      </p:ext>
    </p:extLst>
  </p:cSld>
  <p:clrMapOvr>
    <a:masterClrMapping/>
  </p:clrMapOvr>
  <p:transition>
    <p:fade/>
  </p:transition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9248" y="228601"/>
            <a:ext cx="11151917" cy="74782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519248" y="1447800"/>
            <a:ext cx="11151917" cy="200073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97418621"/>
      </p:ext>
    </p:extLst>
  </p:cSld>
  <p:clrMapOvr>
    <a:masterClrMapping/>
  </p:clrMapOvr>
  <p:transition>
    <p:fade/>
  </p:transition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9248" y="1447800"/>
            <a:ext cx="11151917" cy="2000730"/>
          </a:xfrm>
        </p:spPr>
        <p:txBody>
          <a:bodyPr/>
          <a:lstStyle>
            <a:lvl1pPr>
              <a:lnSpc>
                <a:spcPct val="90000"/>
              </a:lnSpc>
              <a:defRPr/>
            </a:lvl1pPr>
            <a:lvl2pPr>
              <a:lnSpc>
                <a:spcPct val="90000"/>
              </a:lnSpc>
              <a:defRPr/>
            </a:lvl2pPr>
            <a:lvl3pPr>
              <a:lnSpc>
                <a:spcPct val="90000"/>
              </a:lnSpc>
              <a:defRPr/>
            </a:lvl3pPr>
            <a:lvl4pPr>
              <a:lnSpc>
                <a:spcPct val="90000"/>
              </a:lnSpc>
              <a:defRPr/>
            </a:lvl4pPr>
            <a:lvl5pPr>
              <a:lnSpc>
                <a:spcPct val="90000"/>
              </a:lnSpc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94502825"/>
      </p:ext>
    </p:extLst>
  </p:cSld>
  <p:clrMapOvr>
    <a:masterClrMapping/>
  </p:clrMapOvr>
  <p:transition>
    <p:fade/>
  </p:transition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66791030"/>
      </p:ext>
    </p:extLst>
  </p:cSld>
  <p:clrMapOvr>
    <a:masterClrMapping/>
  </p:clrMapOvr>
  <p:transition>
    <p:fade/>
  </p:transition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77021194"/>
      </p:ext>
    </p:extLst>
  </p:cSld>
  <p:clrMapOvr>
    <a:masterClrMapping/>
  </p:clrMapOvr>
  <p:transition>
    <p:fade/>
  </p:transition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72178288"/>
      </p:ext>
    </p:extLst>
  </p:cSld>
  <p:clrMapOvr>
    <a:masterClrMapping/>
  </p:clrMapOvr>
  <p:transition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Title Accent Color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9240" y="2084174"/>
            <a:ext cx="11653523" cy="1796217"/>
          </a:xfrm>
          <a:noFill/>
        </p:spPr>
        <p:txBody>
          <a:bodyPr tIns="91440" bIns="91440" anchor="t" anchorCtr="0"/>
          <a:lstStyle>
            <a:lvl1pPr>
              <a:defRPr sz="8627" spc="-98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2568136800"/>
      </p:ext>
    </p:extLst>
  </p:cSld>
  <p:clrMapOvr>
    <a:masterClrMapping/>
  </p:clrMapOvr>
  <p:transition>
    <p:fade/>
  </p:transition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ck Layout - Title and Content">
    <p:bg bwMode="gray">
      <p:bgPr>
        <a:solidFill>
          <a:srgbClr val="19191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 bwMode="white">
          <a:xfrm>
            <a:off x="519248" y="1447802"/>
            <a:ext cx="11151917" cy="1932837"/>
          </a:xfrm>
        </p:spPr>
        <p:txBody>
          <a:bodyPr/>
          <a:lstStyle>
            <a:lvl1pPr marL="346009" indent="-346009">
              <a:buClr>
                <a:srgbClr val="FFFFFF"/>
              </a:buClr>
              <a:buSzPct val="70000"/>
              <a:buFont typeface="Wingdings" pitchFamily="2" charset="2"/>
              <a:buChar char="l"/>
              <a:defRPr lang="en-US" sz="3200" kern="1200" dirty="0" smtClean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1pPr>
            <a:lvl2pPr marL="920573" indent="-457112">
              <a:buClr>
                <a:srgbClr val="FFFFFF"/>
              </a:buClr>
              <a:buSzPct val="70000"/>
              <a:buFont typeface="Wingdings" pitchFamily="2" charset="2"/>
              <a:buChar char="l"/>
              <a:defRPr lang="en-US" sz="2800" kern="1200" dirty="0" smtClean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  <a:lvl3pPr>
              <a:buClr>
                <a:srgbClr val="FFFFFF"/>
              </a:buClr>
              <a:buSzPct val="70000"/>
              <a:buFont typeface="Wingdings" pitchFamily="2" charset="2"/>
              <a:buChar char="l"/>
              <a:defRPr lang="en-US" sz="2400" kern="1200" dirty="0" smtClean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3pPr>
            <a:lvl4pPr marL="1717345" indent="-285695">
              <a:buClr>
                <a:srgbClr val="FFFFFF"/>
              </a:buClr>
              <a:buSzPct val="70000"/>
              <a:buFont typeface="Wingdings" pitchFamily="2" charset="2"/>
              <a:buChar char="l"/>
              <a:defRPr lang="en-US" sz="1800" kern="1200" dirty="0" smtClean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1549102" indent="-342834">
              <a:buClr>
                <a:srgbClr val="FFFFFF"/>
              </a:buClr>
              <a:buSzPct val="70000"/>
              <a:buFont typeface="Wingdings" pitchFamily="2" charset="2"/>
              <a:buChar char="l"/>
              <a:defRPr lang="en-US" sz="1800" kern="12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</a:lstStyle>
          <a:p>
            <a:pPr marL="463461" lvl="0" indent="-463461" algn="l" defTabSz="685915" rtl="0" eaLnBrk="1" latinLnBrk="0" hangingPunct="1">
              <a:lnSpc>
                <a:spcPct val="90000"/>
              </a:lnSpc>
              <a:spcBef>
                <a:spcPct val="20000"/>
              </a:spcBef>
              <a:buClr>
                <a:srgbClr val="FFFFFF"/>
              </a:buClr>
              <a:buSzPct val="70000"/>
              <a:buFont typeface="Wingdings" pitchFamily="2" charset="2"/>
              <a:buChar char="l"/>
            </a:pPr>
            <a:r>
              <a:rPr lang="en-US"/>
              <a:t>Click to edit Master text styles</a:t>
            </a:r>
          </a:p>
          <a:p>
            <a:pPr marL="463461" lvl="1" indent="-463461" algn="l" defTabSz="685915" rtl="0" eaLnBrk="1" latinLnBrk="0" hangingPunct="1">
              <a:lnSpc>
                <a:spcPct val="90000"/>
              </a:lnSpc>
              <a:spcBef>
                <a:spcPct val="20000"/>
              </a:spcBef>
              <a:buClr>
                <a:srgbClr val="FFFFFF"/>
              </a:buClr>
              <a:buSzPct val="70000"/>
              <a:buFont typeface="Wingdings" pitchFamily="2" charset="2"/>
              <a:buChar char="l"/>
            </a:pPr>
            <a:r>
              <a:rPr lang="en-US"/>
              <a:t>Second level</a:t>
            </a:r>
          </a:p>
          <a:p>
            <a:pPr marL="463461" lvl="2" indent="-463461" algn="l" defTabSz="685915" rtl="0" eaLnBrk="1" latinLnBrk="0" hangingPunct="1">
              <a:lnSpc>
                <a:spcPct val="90000"/>
              </a:lnSpc>
              <a:spcBef>
                <a:spcPct val="20000"/>
              </a:spcBef>
              <a:buClr>
                <a:srgbClr val="FFFFFF"/>
              </a:buClr>
              <a:buSzPct val="70000"/>
              <a:buFont typeface="Wingdings" pitchFamily="2" charset="2"/>
              <a:buChar char="l"/>
            </a:pPr>
            <a:r>
              <a:rPr lang="en-US"/>
              <a:t>Third level</a:t>
            </a:r>
          </a:p>
          <a:p>
            <a:pPr marL="463461" lvl="3" indent="-463461" algn="l" defTabSz="685915" rtl="0" eaLnBrk="1" latinLnBrk="0" hangingPunct="1">
              <a:lnSpc>
                <a:spcPct val="90000"/>
              </a:lnSpc>
              <a:spcBef>
                <a:spcPct val="20000"/>
              </a:spcBef>
              <a:buClr>
                <a:srgbClr val="FFFFFF"/>
              </a:buClr>
              <a:buSzPct val="70000"/>
              <a:buFont typeface="Wingdings" pitchFamily="2" charset="2"/>
              <a:buChar char="l"/>
            </a:pPr>
            <a:r>
              <a:rPr lang="en-US"/>
              <a:t>Fourth level</a:t>
            </a:r>
          </a:p>
          <a:p>
            <a:pPr marL="463461" lvl="4" indent="-463461" algn="l" defTabSz="685915" rtl="0" eaLnBrk="1" latinLnBrk="0" hangingPunct="1">
              <a:lnSpc>
                <a:spcPct val="90000"/>
              </a:lnSpc>
              <a:spcBef>
                <a:spcPct val="20000"/>
              </a:spcBef>
              <a:buClr>
                <a:srgbClr val="FFFFFF"/>
              </a:buClr>
              <a:buSzPct val="70000"/>
              <a:buFont typeface="Wingdings" pitchFamily="2" charset="2"/>
              <a:buChar char="l"/>
            </a:pPr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8680030"/>
      </p:ext>
    </p:extLst>
  </p:cSld>
  <p:clrMapOvr>
    <a:masterClrMapping/>
  </p:clrMapOvr>
  <p:transition>
    <p:fade/>
  </p:transition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ck Notes slide Layout">
    <p:bg bwMode="gray">
      <p:bgPr>
        <a:solidFill>
          <a:srgbClr val="19191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6"/>
          <p:cNvSpPr>
            <a:spLocks noGrp="1"/>
          </p:cNvSpPr>
          <p:nvPr>
            <p:ph type="body" sz="quarter" idx="11"/>
          </p:nvPr>
        </p:nvSpPr>
        <p:spPr>
          <a:xfrm>
            <a:off x="2" y="6238878"/>
            <a:ext cx="12192001" cy="619125"/>
          </a:xfrm>
          <a:solidFill>
            <a:srgbClr val="FFFF99"/>
          </a:solidFill>
        </p:spPr>
        <p:txBody>
          <a:bodyPr wrap="square" lIns="152394" tIns="76197" rIns="152394" bIns="76197" anchor="b" anchorCtr="0">
            <a:noAutofit/>
          </a:bodyPr>
          <a:lstStyle>
            <a:lvl1pPr algn="r">
              <a:buFont typeface="Arial" pitchFamily="34" charset="0"/>
              <a:buNone/>
              <a:defRPr spc="-50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effectLst/>
                <a:latin typeface="Segoe UI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5"/>
          <p:cNvSpPr>
            <a:spLocks noGrp="1"/>
          </p:cNvSpPr>
          <p:nvPr>
            <p:ph type="body" sz="quarter" idx="10"/>
          </p:nvPr>
        </p:nvSpPr>
        <p:spPr bwMode="white">
          <a:xfrm>
            <a:off x="519248" y="1447802"/>
            <a:ext cx="11151917" cy="1932837"/>
          </a:xfrm>
        </p:spPr>
        <p:txBody>
          <a:bodyPr/>
          <a:lstStyle>
            <a:lvl1pPr marL="346009" indent="-346009">
              <a:buClr>
                <a:srgbClr val="FFFFFF"/>
              </a:buClr>
              <a:buSzPct val="70000"/>
              <a:buFont typeface="Wingdings" pitchFamily="2" charset="2"/>
              <a:buChar char="l"/>
              <a:defRPr lang="en-US" sz="3200" kern="1200" dirty="0" smtClean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1pPr>
            <a:lvl2pPr marL="920573" indent="-457112">
              <a:buClr>
                <a:srgbClr val="FFFFFF"/>
              </a:buClr>
              <a:buSzPct val="70000"/>
              <a:buFont typeface="Wingdings" pitchFamily="2" charset="2"/>
              <a:buChar char="l"/>
              <a:defRPr lang="en-US" sz="2800" kern="1200" dirty="0" smtClean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  <a:lvl3pPr>
              <a:buClr>
                <a:srgbClr val="FFFFFF"/>
              </a:buClr>
              <a:buSzPct val="70000"/>
              <a:buFont typeface="Wingdings" pitchFamily="2" charset="2"/>
              <a:buChar char="l"/>
              <a:defRPr lang="en-US" sz="2400" kern="1200" dirty="0" smtClean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3pPr>
            <a:lvl4pPr marL="1717345" indent="-285695">
              <a:buClr>
                <a:srgbClr val="FFFFFF"/>
              </a:buClr>
              <a:buSzPct val="70000"/>
              <a:buFont typeface="Wingdings" pitchFamily="2" charset="2"/>
              <a:buChar char="l"/>
              <a:defRPr lang="en-US" sz="1800" kern="1200" dirty="0" smtClean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1549102" indent="-342834">
              <a:buClr>
                <a:srgbClr val="FFFFFF"/>
              </a:buClr>
              <a:buSzPct val="70000"/>
              <a:buFont typeface="Wingdings" pitchFamily="2" charset="2"/>
              <a:buChar char="l"/>
              <a:defRPr lang="en-US" sz="1800" kern="12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</a:lstStyle>
          <a:p>
            <a:pPr marL="463461" lvl="0" indent="-463461" algn="l" defTabSz="685915" rtl="0" eaLnBrk="1" latinLnBrk="0" hangingPunct="1">
              <a:lnSpc>
                <a:spcPct val="90000"/>
              </a:lnSpc>
              <a:spcBef>
                <a:spcPct val="20000"/>
              </a:spcBef>
              <a:buClr>
                <a:srgbClr val="FFFFFF"/>
              </a:buClr>
              <a:buSzPct val="70000"/>
              <a:buFont typeface="Wingdings" pitchFamily="2" charset="2"/>
              <a:buChar char="l"/>
            </a:pPr>
            <a:r>
              <a:rPr lang="en-US"/>
              <a:t>Click to edit Master text styles</a:t>
            </a:r>
          </a:p>
          <a:p>
            <a:pPr marL="463461" lvl="1" indent="-463461" algn="l" defTabSz="685915" rtl="0" eaLnBrk="1" latinLnBrk="0" hangingPunct="1">
              <a:lnSpc>
                <a:spcPct val="90000"/>
              </a:lnSpc>
              <a:spcBef>
                <a:spcPct val="20000"/>
              </a:spcBef>
              <a:buClr>
                <a:srgbClr val="FFFFFF"/>
              </a:buClr>
              <a:buSzPct val="70000"/>
              <a:buFont typeface="Wingdings" pitchFamily="2" charset="2"/>
              <a:buChar char="l"/>
            </a:pPr>
            <a:r>
              <a:rPr lang="en-US"/>
              <a:t>Second level</a:t>
            </a:r>
          </a:p>
          <a:p>
            <a:pPr marL="463461" lvl="2" indent="-463461" algn="l" defTabSz="685915" rtl="0" eaLnBrk="1" latinLnBrk="0" hangingPunct="1">
              <a:lnSpc>
                <a:spcPct val="90000"/>
              </a:lnSpc>
              <a:spcBef>
                <a:spcPct val="20000"/>
              </a:spcBef>
              <a:buClr>
                <a:srgbClr val="FFFFFF"/>
              </a:buClr>
              <a:buSzPct val="70000"/>
              <a:buFont typeface="Wingdings" pitchFamily="2" charset="2"/>
              <a:buChar char="l"/>
            </a:pPr>
            <a:r>
              <a:rPr lang="en-US"/>
              <a:t>Third level</a:t>
            </a:r>
          </a:p>
          <a:p>
            <a:pPr marL="463461" lvl="3" indent="-463461" algn="l" defTabSz="685915" rtl="0" eaLnBrk="1" latinLnBrk="0" hangingPunct="1">
              <a:lnSpc>
                <a:spcPct val="90000"/>
              </a:lnSpc>
              <a:spcBef>
                <a:spcPct val="20000"/>
              </a:spcBef>
              <a:buClr>
                <a:srgbClr val="FFFFFF"/>
              </a:buClr>
              <a:buSzPct val="70000"/>
              <a:buFont typeface="Wingdings" pitchFamily="2" charset="2"/>
              <a:buChar char="l"/>
            </a:pPr>
            <a:r>
              <a:rPr lang="en-US"/>
              <a:t>Fourth level</a:t>
            </a:r>
          </a:p>
          <a:p>
            <a:pPr marL="463461" lvl="4" indent="-463461" algn="l" defTabSz="685915" rtl="0" eaLnBrk="1" latinLnBrk="0" hangingPunct="1">
              <a:lnSpc>
                <a:spcPct val="90000"/>
              </a:lnSpc>
              <a:spcBef>
                <a:spcPct val="20000"/>
              </a:spcBef>
              <a:buClr>
                <a:srgbClr val="FFFFFF"/>
              </a:buClr>
              <a:buSzPct val="70000"/>
              <a:buFont typeface="Wingdings" pitchFamily="2" charset="2"/>
              <a:buChar char="l"/>
            </a:pPr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4548794"/>
      </p:ext>
    </p:extLst>
  </p:cSld>
  <p:clrMapOvr>
    <a:masterClrMapping/>
  </p:clrMapOvr>
  <p:transition>
    <p:fade/>
  </p:transition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3" y="2130429"/>
            <a:ext cx="10363199" cy="747897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1" y="3886200"/>
            <a:ext cx="8534400" cy="443198"/>
          </a:xfrm>
        </p:spPr>
        <p:txBody>
          <a:bodyPr/>
          <a:lstStyle>
            <a:lvl1pPr marL="0" indent="0" algn="ctr">
              <a:buNone/>
              <a:defRPr/>
            </a:lvl1pPr>
            <a:lvl2pPr marL="457112" indent="0" algn="ctr">
              <a:buNone/>
              <a:defRPr/>
            </a:lvl2pPr>
            <a:lvl3pPr marL="914225" indent="0" algn="ctr">
              <a:buNone/>
              <a:defRPr/>
            </a:lvl3pPr>
            <a:lvl4pPr marL="1371337" indent="0" algn="ctr">
              <a:buNone/>
              <a:defRPr/>
            </a:lvl4pPr>
            <a:lvl5pPr marL="1828449" indent="0" algn="ctr">
              <a:buNone/>
              <a:defRPr/>
            </a:lvl5pPr>
            <a:lvl6pPr marL="2285561" indent="0" algn="ctr">
              <a:buNone/>
              <a:defRPr/>
            </a:lvl6pPr>
            <a:lvl7pPr marL="2742674" indent="0" algn="ctr">
              <a:buNone/>
              <a:defRPr/>
            </a:lvl7pPr>
            <a:lvl8pPr marL="3199785" indent="0" algn="ctr">
              <a:buNone/>
              <a:defRPr/>
            </a:lvl8pPr>
            <a:lvl9pPr marL="3656897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xfrm>
            <a:off x="609600" y="6245225"/>
            <a:ext cx="2844800" cy="47625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 defTabSz="914188">
              <a:defRPr/>
            </a:pPr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xfrm>
            <a:off x="4165601" y="6245225"/>
            <a:ext cx="3860801" cy="47625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 defTabSz="914188">
              <a:defRPr/>
            </a:pPr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xfrm>
            <a:off x="8737601" y="6245225"/>
            <a:ext cx="2844800" cy="47625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 defTabSz="914188">
              <a:defRPr/>
            </a:pPr>
            <a:fld id="{77CB49CA-D13D-4260-BBBB-9F00A16D3248}" type="slidenum">
              <a:rPr lang="en-US" smtClean="0">
                <a:solidFill>
                  <a:srgbClr val="FFFFFF"/>
                </a:solidFill>
              </a:rPr>
              <a:pPr defTabSz="914188">
                <a:defRPr/>
              </a:pPr>
              <a:t>‹#›</a:t>
            </a:fld>
            <a:endParaRPr lang="en-US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593458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Title Accent Color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9240" y="2084174"/>
            <a:ext cx="11653523" cy="1796217"/>
          </a:xfrm>
          <a:noFill/>
        </p:spPr>
        <p:txBody>
          <a:bodyPr tIns="91440" bIns="91440" anchor="t" anchorCtr="0"/>
          <a:lstStyle>
            <a:lvl1pPr>
              <a:defRPr sz="8627" spc="-98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2728701121"/>
      </p:ext>
    </p:extLst>
  </p:cSld>
  <p:clrMapOvr>
    <a:masterClrMapping/>
  </p:clrMapOvr>
  <p:transition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Title Accent Color 3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9240" y="2084174"/>
            <a:ext cx="11653523" cy="1796217"/>
          </a:xfrm>
          <a:noFill/>
        </p:spPr>
        <p:txBody>
          <a:bodyPr tIns="91440" bIns="91440" anchor="t" anchorCtr="0"/>
          <a:lstStyle>
            <a:lvl1pPr>
              <a:defRPr sz="8627" spc="-98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3926066197"/>
      </p:ext>
    </p:extLst>
  </p:cSld>
  <p:clrMapOvr>
    <a:masterClrMapping/>
  </p:clrMapOvr>
  <p:transition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&amp; 2-color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69240" y="1189179"/>
            <a:ext cx="11653523" cy="1985641"/>
          </a:xfrm>
        </p:spPr>
        <p:txBody>
          <a:bodyPr/>
          <a:lstStyle>
            <a:lvl1pPr marL="0" indent="0">
              <a:buNone/>
              <a:defRPr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FontTx/>
              <a:buNone/>
              <a:defRPr sz="1961"/>
            </a:lvl2pPr>
            <a:lvl3pPr marL="224097" indent="0">
              <a:buNone/>
              <a:defRPr/>
            </a:lvl3pPr>
            <a:lvl4pPr marL="448193" indent="0">
              <a:buNone/>
              <a:defRPr/>
            </a:lvl4pPr>
            <a:lvl5pPr marL="67229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99225125"/>
      </p:ext>
    </p:extLst>
  </p:cSld>
  <p:clrMapOvr>
    <a:masterClrMapping/>
  </p:clrMapOvr>
  <p:transition>
    <p:fad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&amp;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69240" y="1189179"/>
            <a:ext cx="11653523" cy="1985641"/>
          </a:xfrm>
        </p:spPr>
        <p:txBody>
          <a:bodyPr/>
          <a:lstStyle>
            <a:lvl1pPr marL="0" indent="0">
              <a:buNone/>
              <a:defRPr>
                <a:gradFill>
                  <a:gsLst>
                    <a:gs pos="1250">
                      <a:schemeClr val="tx1"/>
                    </a:gs>
                    <a:gs pos="99000">
                      <a:schemeClr val="tx1"/>
                    </a:gs>
                  </a:gsLst>
                  <a:lin ang="5400000" scaled="0"/>
                </a:gradFill>
              </a:defRPr>
            </a:lvl1pPr>
            <a:lvl2pPr marL="0" indent="0">
              <a:buFontTx/>
              <a:buNone/>
              <a:defRPr sz="1961"/>
            </a:lvl2pPr>
            <a:lvl3pPr marL="224097" indent="0">
              <a:buNone/>
              <a:defRPr/>
            </a:lvl3pPr>
            <a:lvl4pPr marL="448193" indent="0">
              <a:buNone/>
              <a:defRPr/>
            </a:lvl4pPr>
            <a:lvl5pPr marL="67229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0935296"/>
      </p:ext>
    </p:extLst>
  </p:cSld>
  <p:clrMapOvr>
    <a:masterClrMapping/>
  </p:clrMapOvr>
  <p:transition>
    <p:fad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40" y="1189177"/>
            <a:ext cx="11653523" cy="2055306"/>
          </a:xfrm>
        </p:spPr>
        <p:txBody>
          <a:bodyPr>
            <a:sp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268111448"/>
      </p:ext>
    </p:extLst>
  </p:cSld>
  <p:clrMapOvr>
    <a:masterClrMapping/>
  </p:clrMapOvr>
  <p:transition>
    <p:fad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0.xml"/><Relationship Id="rId3" Type="http://schemas.openxmlformats.org/officeDocument/2006/relationships/slideLayout" Target="../slideLayouts/slideLayout25.xml"/><Relationship Id="rId7" Type="http://schemas.openxmlformats.org/officeDocument/2006/relationships/slideLayout" Target="../slideLayouts/slideLayout29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24.xml"/><Relationship Id="rId1" Type="http://schemas.openxmlformats.org/officeDocument/2006/relationships/slideLayout" Target="../slideLayouts/slideLayout23.xml"/><Relationship Id="rId6" Type="http://schemas.openxmlformats.org/officeDocument/2006/relationships/slideLayout" Target="../slideLayouts/slideLayout28.xml"/><Relationship Id="rId11" Type="http://schemas.openxmlformats.org/officeDocument/2006/relationships/slideLayout" Target="../slideLayouts/slideLayout33.xml"/><Relationship Id="rId5" Type="http://schemas.openxmlformats.org/officeDocument/2006/relationships/slideLayout" Target="../slideLayouts/slideLayout27.xml"/><Relationship Id="rId10" Type="http://schemas.openxmlformats.org/officeDocument/2006/relationships/slideLayout" Target="../slideLayouts/slideLayout32.xml"/><Relationship Id="rId4" Type="http://schemas.openxmlformats.org/officeDocument/2006/relationships/slideLayout" Target="../slideLayouts/slideLayout26.xml"/><Relationship Id="rId9" Type="http://schemas.openxmlformats.org/officeDocument/2006/relationships/slideLayout" Target="../slideLayouts/slideLayout31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1.xml"/><Relationship Id="rId3" Type="http://schemas.openxmlformats.org/officeDocument/2006/relationships/slideLayout" Target="../slideLayouts/slideLayout36.xml"/><Relationship Id="rId7" Type="http://schemas.openxmlformats.org/officeDocument/2006/relationships/slideLayout" Target="../slideLayouts/slideLayout40.xml"/><Relationship Id="rId2" Type="http://schemas.openxmlformats.org/officeDocument/2006/relationships/slideLayout" Target="../slideLayouts/slideLayout35.xml"/><Relationship Id="rId1" Type="http://schemas.openxmlformats.org/officeDocument/2006/relationships/slideLayout" Target="../slideLayouts/slideLayout34.xml"/><Relationship Id="rId6" Type="http://schemas.openxmlformats.org/officeDocument/2006/relationships/slideLayout" Target="../slideLayouts/slideLayout39.xml"/><Relationship Id="rId5" Type="http://schemas.openxmlformats.org/officeDocument/2006/relationships/slideLayout" Target="../slideLayouts/slideLayout38.xml"/><Relationship Id="rId10" Type="http://schemas.openxmlformats.org/officeDocument/2006/relationships/theme" Target="../theme/theme3.xml"/><Relationship Id="rId4" Type="http://schemas.openxmlformats.org/officeDocument/2006/relationships/slideLayout" Target="../slideLayouts/slideLayout37.xml"/><Relationship Id="rId9" Type="http://schemas.openxmlformats.org/officeDocument/2006/relationships/slideLayout" Target="../slideLayouts/slideLayout4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69240" y="289513"/>
            <a:ext cx="11655840" cy="899665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269242" y="1189178"/>
            <a:ext cx="11653521" cy="2052030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" name="TextBox 2"/>
          <p:cNvSpPr txBox="1"/>
          <p:nvPr userDrawn="1"/>
        </p:nvSpPr>
        <p:spPr>
          <a:xfrm>
            <a:off x="0" y="6230136"/>
            <a:ext cx="12192000" cy="627864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 algn="ctr">
              <a:lnSpc>
                <a:spcPct val="90000"/>
              </a:lnSpc>
              <a:spcAft>
                <a:spcPts val="600"/>
              </a:spcAft>
            </a:pPr>
            <a:r>
              <a:rPr lang="en-US" sz="24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StephenCleary.com</a:t>
            </a:r>
          </a:p>
        </p:txBody>
      </p:sp>
    </p:spTree>
    <p:extLst>
      <p:ext uri="{BB962C8B-B14F-4D97-AF65-F5344CB8AC3E}">
        <p14:creationId xmlns:p14="http://schemas.microsoft.com/office/powerpoint/2010/main" val="385746479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  <p:sldLayoutId id="2147483674" r:id="rId13"/>
    <p:sldLayoutId id="2147483675" r:id="rId14"/>
    <p:sldLayoutId id="2147483676" r:id="rId15"/>
    <p:sldLayoutId id="2147483677" r:id="rId16"/>
    <p:sldLayoutId id="2147483679" r:id="rId17"/>
    <p:sldLayoutId id="2147483680" r:id="rId18"/>
    <p:sldLayoutId id="2147483681" r:id="rId19"/>
    <p:sldLayoutId id="2147483682" r:id="rId20"/>
    <p:sldLayoutId id="2147483683" r:id="rId21"/>
    <p:sldLayoutId id="2147483705" r:id="rId22"/>
  </p:sldLayoutIdLst>
  <p:transition>
    <p:fade/>
  </p:transition>
  <p:txStyles>
    <p:titleStyle>
      <a:lvl1pPr algn="l" defTabSz="914367" rtl="0" eaLnBrk="1" latinLnBrk="0" hangingPunct="1">
        <a:lnSpc>
          <a:spcPct val="90000"/>
        </a:lnSpc>
        <a:spcBef>
          <a:spcPct val="0"/>
        </a:spcBef>
        <a:buNone/>
        <a:defRPr lang="en-US" sz="5294" b="0" kern="1200" cap="none" spc="-100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j-lt"/>
          <a:ea typeface="+mn-ea"/>
          <a:cs typeface="Segoe UI" pitchFamily="34" charset="0"/>
        </a:defRPr>
      </a:lvl1pPr>
    </p:titleStyle>
    <p:bodyStyle>
      <a:lvl1pPr marL="336145" marR="0" indent="-336145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3921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j-lt"/>
          <a:ea typeface="+mn-ea"/>
          <a:cs typeface="+mn-cs"/>
        </a:defRPr>
      </a:lvl1pPr>
      <a:lvl2pPr marL="572691" marR="0" indent="-236546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2353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2pPr>
      <a:lvl3pPr marL="784338" marR="0" indent="-224097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961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3pPr>
      <a:lvl4pPr marL="1008435" marR="0" indent="-224097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765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4pPr>
      <a:lvl5pPr marL="1232531" marR="0" indent="-224097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765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5pPr>
      <a:lvl6pPr marL="2514509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6pPr>
      <a:lvl7pPr marL="2971693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7pPr>
      <a:lvl8pPr marL="3428877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8pPr>
      <a:lvl9pPr marL="3886061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1pPr>
      <a:lvl2pPr marL="457183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2pPr>
      <a:lvl3pPr marL="914367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3pPr>
      <a:lvl4pPr marL="1371550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4pPr>
      <a:lvl5pPr marL="1828734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5pPr>
      <a:lvl6pPr marL="2285918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6pPr>
      <a:lvl7pPr marL="2743101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7pPr>
      <a:lvl8pPr marL="3200284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8pPr>
      <a:lvl9pPr marL="3657469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19191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19248" y="228602"/>
            <a:ext cx="11151917" cy="747897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19249" y="1447800"/>
            <a:ext cx="11151916" cy="2000548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902180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86" r:id="rId1"/>
    <p:sldLayoutId id="2147483687" r:id="rId2"/>
    <p:sldLayoutId id="2147483688" r:id="rId3"/>
    <p:sldLayoutId id="2147483689" r:id="rId4"/>
    <p:sldLayoutId id="2147483690" r:id="rId5"/>
    <p:sldLayoutId id="2147483691" r:id="rId6"/>
    <p:sldLayoutId id="2147483692" r:id="rId7"/>
    <p:sldLayoutId id="2147483693" r:id="rId8"/>
    <p:sldLayoutId id="2147483694" r:id="rId9"/>
    <p:sldLayoutId id="2147483706" r:id="rId10"/>
    <p:sldLayoutId id="2147483707" r:id="rId11"/>
  </p:sldLayoutIdLst>
  <p:transition>
    <p:fade/>
  </p:transition>
  <p:txStyles>
    <p:titleStyle>
      <a:lvl1pPr algn="l" defTabSz="914188" rtl="0" eaLnBrk="1" latinLnBrk="0" hangingPunct="1">
        <a:lnSpc>
          <a:spcPct val="90000"/>
        </a:lnSpc>
        <a:spcBef>
          <a:spcPct val="0"/>
        </a:spcBef>
        <a:buNone/>
        <a:defRPr lang="en-US" sz="5399" b="0" kern="1200" cap="none" spc="-100" baseline="0" dirty="0" smtClean="0">
          <a:ln w="3175">
            <a:noFill/>
          </a:ln>
          <a:gradFill>
            <a:gsLst>
              <a:gs pos="0">
                <a:schemeClr val="tx2"/>
              </a:gs>
              <a:gs pos="86000">
                <a:schemeClr val="tx2"/>
              </a:gs>
            </a:gsLst>
            <a:lin ang="5400000" scaled="0"/>
          </a:gradFill>
          <a:effectLst/>
          <a:latin typeface="Segoe UI Light" pitchFamily="34" charset="0"/>
          <a:ea typeface="+mn-ea"/>
          <a:cs typeface="Arial" charset="0"/>
        </a:defRPr>
      </a:lvl1pPr>
    </p:titleStyle>
    <p:bodyStyle>
      <a:lvl1pPr marL="346009" indent="-346009" algn="l" defTabSz="914188" rtl="0" eaLnBrk="1" latinLnBrk="0" hangingPunct="1">
        <a:lnSpc>
          <a:spcPct val="90000"/>
        </a:lnSpc>
        <a:spcBef>
          <a:spcPct val="20000"/>
        </a:spcBef>
        <a:buSzPct val="90000"/>
        <a:buFont typeface="Arial" pitchFamily="34" charset="0"/>
        <a:buChar char="•"/>
        <a:defRPr sz="3200" kern="1200">
          <a:gradFill>
            <a:gsLst>
              <a:gs pos="0">
                <a:schemeClr val="tx2"/>
              </a:gs>
              <a:gs pos="86000">
                <a:schemeClr val="tx2"/>
              </a:gs>
            </a:gsLst>
            <a:lin ang="5400000" scaled="0"/>
          </a:gradFill>
          <a:latin typeface="+mn-lt"/>
          <a:ea typeface="+mn-ea"/>
          <a:cs typeface="+mn-cs"/>
        </a:defRPr>
      </a:lvl1pPr>
      <a:lvl2pPr marL="630117" indent="-284109" algn="l" defTabSz="914188" rtl="0" eaLnBrk="1" latinLnBrk="0" hangingPunct="1">
        <a:lnSpc>
          <a:spcPct val="90000"/>
        </a:lnSpc>
        <a:spcBef>
          <a:spcPct val="20000"/>
        </a:spcBef>
        <a:buSzPct val="90000"/>
        <a:buFont typeface="Arial" pitchFamily="34" charset="0"/>
        <a:buChar char="•"/>
        <a:tabLst>
          <a:tab pos="630117" algn="l"/>
        </a:tabLst>
        <a:defRPr sz="2800" kern="1200">
          <a:gradFill>
            <a:gsLst>
              <a:gs pos="0">
                <a:schemeClr val="tx2"/>
              </a:gs>
              <a:gs pos="86000">
                <a:schemeClr val="tx2"/>
              </a:gs>
            </a:gsLst>
            <a:lin ang="5400000" scaled="0"/>
          </a:gradFill>
          <a:latin typeface="+mn-lt"/>
          <a:ea typeface="+mn-ea"/>
          <a:cs typeface="+mn-cs"/>
        </a:defRPr>
      </a:lvl2pPr>
      <a:lvl3pPr marL="914225" indent="-284109" algn="l" defTabSz="914188" rtl="0" eaLnBrk="1" latinLnBrk="0" hangingPunct="1">
        <a:lnSpc>
          <a:spcPct val="90000"/>
        </a:lnSpc>
        <a:spcBef>
          <a:spcPct val="20000"/>
        </a:spcBef>
        <a:buSzPct val="90000"/>
        <a:buFont typeface="Arial" pitchFamily="34" charset="0"/>
        <a:buChar char="•"/>
        <a:defRPr sz="2400" kern="1200">
          <a:gradFill>
            <a:gsLst>
              <a:gs pos="0">
                <a:schemeClr val="tx2"/>
              </a:gs>
              <a:gs pos="86000">
                <a:schemeClr val="tx2"/>
              </a:gs>
            </a:gsLst>
            <a:lin ang="5400000" scaled="0"/>
          </a:gradFill>
          <a:latin typeface="+mn-lt"/>
          <a:ea typeface="+mn-ea"/>
          <a:cs typeface="+mn-cs"/>
        </a:defRPr>
      </a:lvl3pPr>
      <a:lvl4pPr marL="1482440" indent="-223795" algn="l" defTabSz="914188" rtl="0" eaLnBrk="1" latinLnBrk="0" hangingPunct="1">
        <a:lnSpc>
          <a:spcPct val="90000"/>
        </a:lnSpc>
        <a:spcBef>
          <a:spcPct val="20000"/>
        </a:spcBef>
        <a:buSzPct val="90000"/>
        <a:buFont typeface="Arial" pitchFamily="34" charset="0"/>
        <a:buChar char="•"/>
        <a:tabLst>
          <a:tab pos="914225" algn="l"/>
        </a:tabLst>
        <a:defRPr sz="2000" kern="1200">
          <a:gradFill>
            <a:gsLst>
              <a:gs pos="0">
                <a:schemeClr val="tx2"/>
              </a:gs>
              <a:gs pos="86000">
                <a:schemeClr val="tx2"/>
              </a:gs>
            </a:gsLst>
            <a:lin ang="5400000" scaled="0"/>
          </a:gradFill>
          <a:latin typeface="+mn-lt"/>
          <a:ea typeface="+mn-ea"/>
          <a:cs typeface="+mn-cs"/>
        </a:defRPr>
      </a:lvl4pPr>
      <a:lvl5pPr marL="1712584" indent="-230144" algn="l" defTabSz="914188" rtl="0" eaLnBrk="1" latinLnBrk="0" hangingPunct="1">
        <a:lnSpc>
          <a:spcPct val="90000"/>
        </a:lnSpc>
        <a:spcBef>
          <a:spcPct val="20000"/>
        </a:spcBef>
        <a:buSzPct val="90000"/>
        <a:buFont typeface="Arial" pitchFamily="34" charset="0"/>
        <a:buChar char="•"/>
        <a:defRPr sz="2000" kern="1200">
          <a:gradFill>
            <a:gsLst>
              <a:gs pos="0">
                <a:schemeClr val="tx2"/>
              </a:gs>
              <a:gs pos="86000">
                <a:schemeClr val="tx2"/>
              </a:gs>
            </a:gsLst>
            <a:lin ang="5400000" scaled="0"/>
          </a:gradFill>
          <a:latin typeface="+mn-lt"/>
          <a:ea typeface="+mn-ea"/>
          <a:cs typeface="+mn-cs"/>
        </a:defRPr>
      </a:lvl5pPr>
      <a:lvl6pPr marL="2514017" indent="-228547" algn="l" defTabSz="914188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110" indent="-228547" algn="l" defTabSz="914188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204" indent="-228547" algn="l" defTabSz="914188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5298" indent="-228547" algn="l" defTabSz="914188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18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094" algn="l" defTabSz="91418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188" algn="l" defTabSz="91418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282" algn="l" defTabSz="91418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376" algn="l" defTabSz="91418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470" algn="l" defTabSz="91418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2563" algn="l" defTabSz="91418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199657" algn="l" defTabSz="91418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6751" algn="l" defTabSz="91418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19191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19248" y="228602"/>
            <a:ext cx="11151917" cy="747897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19249" y="1447800"/>
            <a:ext cx="11151916" cy="2000548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614703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96" r:id="rId1"/>
    <p:sldLayoutId id="2147483697" r:id="rId2"/>
    <p:sldLayoutId id="2147483698" r:id="rId3"/>
    <p:sldLayoutId id="2147483699" r:id="rId4"/>
    <p:sldLayoutId id="2147483700" r:id="rId5"/>
    <p:sldLayoutId id="2147483701" r:id="rId6"/>
    <p:sldLayoutId id="2147483702" r:id="rId7"/>
    <p:sldLayoutId id="2147483703" r:id="rId8"/>
    <p:sldLayoutId id="2147483704" r:id="rId9"/>
  </p:sldLayoutIdLst>
  <p:transition>
    <p:fade/>
  </p:transition>
  <p:txStyles>
    <p:titleStyle>
      <a:lvl1pPr algn="l" defTabSz="914188" rtl="0" eaLnBrk="1" latinLnBrk="0" hangingPunct="1">
        <a:lnSpc>
          <a:spcPct val="90000"/>
        </a:lnSpc>
        <a:spcBef>
          <a:spcPct val="0"/>
        </a:spcBef>
        <a:buNone/>
        <a:defRPr lang="en-US" sz="5399" b="0" kern="1200" cap="none" spc="-100" baseline="0" dirty="0" smtClean="0">
          <a:ln w="3175">
            <a:noFill/>
          </a:ln>
          <a:gradFill>
            <a:gsLst>
              <a:gs pos="0">
                <a:schemeClr val="tx2"/>
              </a:gs>
              <a:gs pos="86000">
                <a:schemeClr val="tx2"/>
              </a:gs>
            </a:gsLst>
            <a:lin ang="5400000" scaled="0"/>
          </a:gradFill>
          <a:effectLst/>
          <a:latin typeface="Segoe UI Light" pitchFamily="34" charset="0"/>
          <a:ea typeface="+mn-ea"/>
          <a:cs typeface="Arial" charset="0"/>
        </a:defRPr>
      </a:lvl1pPr>
    </p:titleStyle>
    <p:bodyStyle>
      <a:lvl1pPr marL="346009" indent="-346009" algn="l" defTabSz="914188" rtl="0" eaLnBrk="1" latinLnBrk="0" hangingPunct="1">
        <a:lnSpc>
          <a:spcPct val="90000"/>
        </a:lnSpc>
        <a:spcBef>
          <a:spcPct val="20000"/>
        </a:spcBef>
        <a:buSzPct val="90000"/>
        <a:buFont typeface="Arial" pitchFamily="34" charset="0"/>
        <a:buChar char="•"/>
        <a:defRPr sz="3200" kern="1200">
          <a:gradFill>
            <a:gsLst>
              <a:gs pos="0">
                <a:schemeClr val="tx2"/>
              </a:gs>
              <a:gs pos="86000">
                <a:schemeClr val="tx2"/>
              </a:gs>
            </a:gsLst>
            <a:lin ang="5400000" scaled="0"/>
          </a:gradFill>
          <a:latin typeface="+mn-lt"/>
          <a:ea typeface="+mn-ea"/>
          <a:cs typeface="+mn-cs"/>
        </a:defRPr>
      </a:lvl1pPr>
      <a:lvl2pPr marL="630117" indent="-284109" algn="l" defTabSz="914188" rtl="0" eaLnBrk="1" latinLnBrk="0" hangingPunct="1">
        <a:lnSpc>
          <a:spcPct val="90000"/>
        </a:lnSpc>
        <a:spcBef>
          <a:spcPct val="20000"/>
        </a:spcBef>
        <a:buSzPct val="90000"/>
        <a:buFont typeface="Arial" pitchFamily="34" charset="0"/>
        <a:buChar char="•"/>
        <a:tabLst>
          <a:tab pos="630117" algn="l"/>
        </a:tabLst>
        <a:defRPr sz="2800" kern="1200">
          <a:gradFill>
            <a:gsLst>
              <a:gs pos="0">
                <a:schemeClr val="tx2"/>
              </a:gs>
              <a:gs pos="86000">
                <a:schemeClr val="tx2"/>
              </a:gs>
            </a:gsLst>
            <a:lin ang="5400000" scaled="0"/>
          </a:gradFill>
          <a:latin typeface="+mn-lt"/>
          <a:ea typeface="+mn-ea"/>
          <a:cs typeface="+mn-cs"/>
        </a:defRPr>
      </a:lvl2pPr>
      <a:lvl3pPr marL="914225" indent="-284109" algn="l" defTabSz="914188" rtl="0" eaLnBrk="1" latinLnBrk="0" hangingPunct="1">
        <a:lnSpc>
          <a:spcPct val="90000"/>
        </a:lnSpc>
        <a:spcBef>
          <a:spcPct val="20000"/>
        </a:spcBef>
        <a:buSzPct val="90000"/>
        <a:buFont typeface="Arial" pitchFamily="34" charset="0"/>
        <a:buChar char="•"/>
        <a:defRPr sz="2400" kern="1200">
          <a:gradFill>
            <a:gsLst>
              <a:gs pos="0">
                <a:schemeClr val="tx2"/>
              </a:gs>
              <a:gs pos="86000">
                <a:schemeClr val="tx2"/>
              </a:gs>
            </a:gsLst>
            <a:lin ang="5400000" scaled="0"/>
          </a:gradFill>
          <a:latin typeface="+mn-lt"/>
          <a:ea typeface="+mn-ea"/>
          <a:cs typeface="+mn-cs"/>
        </a:defRPr>
      </a:lvl3pPr>
      <a:lvl4pPr marL="1482440" indent="-223795" algn="l" defTabSz="914188" rtl="0" eaLnBrk="1" latinLnBrk="0" hangingPunct="1">
        <a:lnSpc>
          <a:spcPct val="90000"/>
        </a:lnSpc>
        <a:spcBef>
          <a:spcPct val="20000"/>
        </a:spcBef>
        <a:buSzPct val="90000"/>
        <a:buFont typeface="Arial" pitchFamily="34" charset="0"/>
        <a:buChar char="•"/>
        <a:tabLst>
          <a:tab pos="914225" algn="l"/>
        </a:tabLst>
        <a:defRPr sz="2000" kern="1200">
          <a:gradFill>
            <a:gsLst>
              <a:gs pos="0">
                <a:schemeClr val="tx2"/>
              </a:gs>
              <a:gs pos="86000">
                <a:schemeClr val="tx2"/>
              </a:gs>
            </a:gsLst>
            <a:lin ang="5400000" scaled="0"/>
          </a:gradFill>
          <a:latin typeface="+mn-lt"/>
          <a:ea typeface="+mn-ea"/>
          <a:cs typeface="+mn-cs"/>
        </a:defRPr>
      </a:lvl4pPr>
      <a:lvl5pPr marL="1712584" indent="-230144" algn="l" defTabSz="914188" rtl="0" eaLnBrk="1" latinLnBrk="0" hangingPunct="1">
        <a:lnSpc>
          <a:spcPct val="90000"/>
        </a:lnSpc>
        <a:spcBef>
          <a:spcPct val="20000"/>
        </a:spcBef>
        <a:buSzPct val="90000"/>
        <a:buFont typeface="Arial" pitchFamily="34" charset="0"/>
        <a:buChar char="•"/>
        <a:defRPr sz="2000" kern="1200">
          <a:gradFill>
            <a:gsLst>
              <a:gs pos="0">
                <a:schemeClr val="tx2"/>
              </a:gs>
              <a:gs pos="86000">
                <a:schemeClr val="tx2"/>
              </a:gs>
            </a:gsLst>
            <a:lin ang="5400000" scaled="0"/>
          </a:gradFill>
          <a:latin typeface="+mn-lt"/>
          <a:ea typeface="+mn-ea"/>
          <a:cs typeface="+mn-cs"/>
        </a:defRPr>
      </a:lvl5pPr>
      <a:lvl6pPr marL="2514017" indent="-228547" algn="l" defTabSz="914188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110" indent="-228547" algn="l" defTabSz="914188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204" indent="-228547" algn="l" defTabSz="914188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5298" indent="-228547" algn="l" defTabSz="914188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18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094" algn="l" defTabSz="91418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188" algn="l" defTabSz="91418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282" algn="l" defTabSz="91418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376" algn="l" defTabSz="91418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470" algn="l" defTabSz="91418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2563" algn="l" defTabSz="91418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199657" algn="l" defTabSz="91418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6751" algn="l" defTabSz="91418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0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0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0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0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cdn.knightlab.com/libs/timeline3/latest/embed/index.html?source=1-6bt60ErwVnya_Zt_O0lKgKuoNIMWb8exEEK99nb5lY&amp;font=Default&amp;lang=en&amp;initial_zoom=1&amp;height=800" TargetMode="Externa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0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0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0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0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0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0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gif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0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0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0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0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7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gif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0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4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0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0.xml"/><Relationship Id="rId5" Type="http://schemas.openxmlformats.org/officeDocument/2006/relationships/image" Target="../media/image14.png"/><Relationship Id="rId4" Type="http://schemas.openxmlformats.org/officeDocument/2006/relationships/image" Target="../media/image13.jp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0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9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7.xml"/><Relationship Id="rId4" Type="http://schemas.openxmlformats.org/officeDocument/2006/relationships/image" Target="../media/image4.jpg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20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0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0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0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0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0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0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0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20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29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7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g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29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20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20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20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20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20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20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9.xml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g"/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/>
              <a:t>Troy .NET User Group, August 2017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Async Everywhere!</a:t>
            </a:r>
          </a:p>
        </p:txBody>
      </p:sp>
    </p:spTree>
    <p:extLst>
      <p:ext uri="{BB962C8B-B14F-4D97-AF65-F5344CB8AC3E}">
        <p14:creationId xmlns:p14="http://schemas.microsoft.com/office/powerpoint/2010/main" val="38332622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 to </a:t>
            </a:r>
            <a:r>
              <a:rPr lang="en-US" dirty="0" err="1"/>
              <a:t>Async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sz="2800" dirty="0" err="1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async</a:t>
            </a:r>
            <a:r>
              <a:rPr lang="en-US" sz="2800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8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Task </a:t>
            </a:r>
            <a:r>
              <a:rPr lang="en-US" sz="2800" dirty="0" err="1">
                <a:latin typeface="Consolas" panose="020B0609020204030204" pitchFamily="49" charset="0"/>
                <a:cs typeface="Consolas" panose="020B0609020204030204" pitchFamily="49" charset="0"/>
              </a:rPr>
              <a:t>DoNothingAsync</a:t>
            </a:r>
            <a:r>
              <a:rPr lang="en-US" sz="2800" dirty="0">
                <a:latin typeface="Consolas" panose="020B0609020204030204" pitchFamily="49" charset="0"/>
                <a:cs typeface="Consolas" panose="020B0609020204030204" pitchFamily="49" charset="0"/>
              </a:rPr>
              <a:t>()</a:t>
            </a:r>
          </a:p>
          <a:p>
            <a:r>
              <a:rPr lang="en-US" sz="2800" dirty="0"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</a:p>
          <a:p>
            <a:r>
              <a:rPr lang="en-US" sz="2800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sz="28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 In the Real World, we would actually do something...</a:t>
            </a:r>
          </a:p>
          <a:p>
            <a:r>
              <a:rPr lang="en-US" sz="2800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sz="2800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await</a:t>
            </a:r>
            <a:r>
              <a:rPr lang="en-US" sz="28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800" dirty="0" err="1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Task</a:t>
            </a:r>
            <a:r>
              <a:rPr lang="en-US" sz="2800" dirty="0" err="1">
                <a:latin typeface="Consolas" panose="020B0609020204030204" pitchFamily="49" charset="0"/>
                <a:cs typeface="Consolas" panose="020B0609020204030204" pitchFamily="49" charset="0"/>
              </a:rPr>
              <a:t>.Delay</a:t>
            </a:r>
            <a:r>
              <a:rPr lang="en-US" sz="2800" dirty="0">
                <a:latin typeface="Consolas" panose="020B0609020204030204" pitchFamily="49" charset="0"/>
                <a:cs typeface="Consolas" panose="020B0609020204030204" pitchFamily="49" charset="0"/>
              </a:rPr>
              <a:t>(100);</a:t>
            </a:r>
          </a:p>
          <a:p>
            <a:r>
              <a:rPr lang="en-US" sz="2800" dirty="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</p:txBody>
      </p:sp>
      <p:sp>
        <p:nvSpPr>
          <p:cNvPr id="6" name="Text Placeholder 2"/>
          <p:cNvSpPr txBox="1">
            <a:spLocks/>
          </p:cNvSpPr>
          <p:nvPr/>
        </p:nvSpPr>
        <p:spPr>
          <a:xfrm>
            <a:off x="269239" y="3958361"/>
            <a:ext cx="11653522" cy="2283574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>
            <a:lvl1pPr marL="0" marR="0" indent="0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3235" kern="1200" spc="0" baseline="0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Segoe UI" pitchFamily="34" charset="0"/>
                <a:ea typeface="+mn-ea"/>
                <a:cs typeface="Segoe UI" pitchFamily="34" charset="0"/>
              </a:defRPr>
            </a:lvl1pPr>
            <a:lvl2pPr marL="339726" marR="0" indent="0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353" kern="1200" spc="0" baseline="0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Segoe UI" pitchFamily="34" charset="0"/>
                <a:ea typeface="+mn-ea"/>
                <a:cs typeface="Segoe UI" pitchFamily="34" charset="0"/>
              </a:defRPr>
            </a:lvl2pPr>
            <a:lvl3pPr marL="573090" marR="0" indent="0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1961" kern="1200" spc="0" baseline="0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Segoe UI" pitchFamily="34" charset="0"/>
                <a:ea typeface="+mn-ea"/>
                <a:cs typeface="Segoe UI" pitchFamily="34" charset="0"/>
              </a:defRPr>
            </a:lvl3pPr>
            <a:lvl4pPr marL="798516" marR="0" indent="0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1765" kern="1200" spc="0" baseline="0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Segoe UI" pitchFamily="34" charset="0"/>
                <a:ea typeface="+mn-ea"/>
                <a:cs typeface="Segoe UI" pitchFamily="34" charset="0"/>
              </a:defRPr>
            </a:lvl4pPr>
            <a:lvl5pPr marL="1030292" marR="0" indent="0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1765" kern="1200" spc="0" baseline="0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Segoe UI" pitchFamily="34" charset="0"/>
                <a:ea typeface="+mn-ea"/>
                <a:cs typeface="Segoe UI" pitchFamily="34" charset="0"/>
              </a:defRPr>
            </a:lvl5pPr>
            <a:lvl6pPr marL="2514509" indent="-228592" algn="l" defTabSz="91436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93" indent="-228592" algn="l" defTabSz="91436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77" indent="-228592" algn="l" defTabSz="91436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61" indent="-228592" algn="l" defTabSz="91436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solidFill>
                  <a:schemeClr val="bg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await</a:t>
            </a:r>
            <a:endParaRPr lang="en-US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Takes a single argument.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“</a:t>
            </a:r>
            <a:r>
              <a:rPr lang="en-US" dirty="0" err="1"/>
              <a:t>Awaitable</a:t>
            </a:r>
            <a:r>
              <a:rPr lang="en-US" dirty="0"/>
              <a:t>”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Usually a </a:t>
            </a:r>
            <a:r>
              <a:rPr lang="en-US" sz="3232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Task</a:t>
            </a:r>
            <a:r>
              <a:rPr lang="en-US" sz="3282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/>
              <a:t>or </a:t>
            </a:r>
            <a:r>
              <a:rPr lang="en-US" sz="3282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Task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&lt;T&gt;</a:t>
            </a:r>
            <a:r>
              <a:rPr lang="en-US" dirty="0"/>
              <a:t>.</a:t>
            </a:r>
          </a:p>
        </p:txBody>
      </p:sp>
      <p:sp>
        <p:nvSpPr>
          <p:cNvPr id="7" name="Text Placeholder 2"/>
          <p:cNvSpPr txBox="1">
            <a:spLocks/>
          </p:cNvSpPr>
          <p:nvPr/>
        </p:nvSpPr>
        <p:spPr>
          <a:xfrm>
            <a:off x="6096000" y="2958023"/>
            <a:ext cx="5641703" cy="2142125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vert="horz" wrap="square" lIns="146304" tIns="91440" rIns="146304" bIns="91440" rtlCol="0">
            <a:spAutoFit/>
          </a:bodyPr>
          <a:lstStyle>
            <a:lvl1pPr marL="0" marR="0" indent="0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3235" kern="1200" spc="0" baseline="0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Segoe UI" pitchFamily="34" charset="0"/>
                <a:ea typeface="+mn-ea"/>
                <a:cs typeface="Segoe UI" pitchFamily="34" charset="0"/>
              </a:defRPr>
            </a:lvl1pPr>
            <a:lvl2pPr marL="339726" marR="0" indent="0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353" kern="1200" spc="0" baseline="0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Segoe UI" pitchFamily="34" charset="0"/>
                <a:ea typeface="+mn-ea"/>
                <a:cs typeface="Segoe UI" pitchFamily="34" charset="0"/>
              </a:defRPr>
            </a:lvl2pPr>
            <a:lvl3pPr marL="573090" marR="0" indent="0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1961" kern="1200" spc="0" baseline="0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Segoe UI" pitchFamily="34" charset="0"/>
                <a:ea typeface="+mn-ea"/>
                <a:cs typeface="Segoe UI" pitchFamily="34" charset="0"/>
              </a:defRPr>
            </a:lvl3pPr>
            <a:lvl4pPr marL="798516" marR="0" indent="0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1765" kern="1200" spc="0" baseline="0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Segoe UI" pitchFamily="34" charset="0"/>
                <a:ea typeface="+mn-ea"/>
                <a:cs typeface="Segoe UI" pitchFamily="34" charset="0"/>
              </a:defRPr>
            </a:lvl4pPr>
            <a:lvl5pPr marL="1030292" marR="0" indent="0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1765" kern="1200" spc="0" baseline="0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Segoe UI" pitchFamily="34" charset="0"/>
                <a:ea typeface="+mn-ea"/>
                <a:cs typeface="Segoe UI" pitchFamily="34" charset="0"/>
              </a:defRPr>
            </a:lvl5pPr>
            <a:lvl6pPr marL="2514509" indent="-228592" algn="l" defTabSz="91436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93" indent="-228592" algn="l" defTabSz="91436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77" indent="-228592" algn="l" defTabSz="91436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61" indent="-228592" algn="l" defTabSz="91436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 err="1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async</a:t>
            </a:r>
            <a:r>
              <a:rPr lang="en-US" sz="2400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4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Task </a:t>
            </a:r>
            <a:r>
              <a:rPr lang="en-US" sz="2400" dirty="0" err="1">
                <a:latin typeface="Consolas" panose="020B0609020204030204" pitchFamily="49" charset="0"/>
                <a:cs typeface="Consolas" panose="020B0609020204030204" pitchFamily="49" charset="0"/>
              </a:rPr>
              <a:t>DoNothingAsync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()</a:t>
            </a:r>
          </a:p>
          <a:p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</a:p>
          <a:p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sz="24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Task</a:t>
            </a:r>
            <a:r>
              <a:rPr lang="en-US" sz="2400" dirty="0">
                <a:solidFill>
                  <a:schemeClr val="bg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delay = </a:t>
            </a:r>
            <a:r>
              <a:rPr lang="en-US" sz="2400" dirty="0" err="1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Task</a:t>
            </a:r>
            <a:r>
              <a:rPr lang="en-US" sz="2400" dirty="0" err="1">
                <a:latin typeface="Consolas" panose="020B0609020204030204" pitchFamily="49" charset="0"/>
                <a:cs typeface="Consolas" panose="020B0609020204030204" pitchFamily="49" charset="0"/>
              </a:rPr>
              <a:t>.Delay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(100);</a:t>
            </a:r>
            <a:endParaRPr lang="en-US" sz="2400" dirty="0">
              <a:solidFill>
                <a:schemeClr val="accent2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sz="2400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await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 delay;</a:t>
            </a:r>
          </a:p>
          <a:p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121954459"/>
      </p:ext>
    </p:extLst>
  </p:cSld>
  <p:clrMapOvr>
    <a:masterClrMapping/>
  </p:clrMapOvr>
  <p:transition>
    <p:fad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 to </a:t>
            </a:r>
            <a:r>
              <a:rPr lang="en-US" dirty="0" err="1"/>
              <a:t>Async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sz="2800" dirty="0" err="1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async</a:t>
            </a:r>
            <a:r>
              <a:rPr lang="en-US" sz="2800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8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Task </a:t>
            </a:r>
            <a:r>
              <a:rPr lang="en-US" sz="2800" dirty="0" err="1">
                <a:latin typeface="Consolas" panose="020B0609020204030204" pitchFamily="49" charset="0"/>
                <a:cs typeface="Consolas" panose="020B0609020204030204" pitchFamily="49" charset="0"/>
              </a:rPr>
              <a:t>DoNothingAsync</a:t>
            </a:r>
            <a:r>
              <a:rPr lang="en-US" sz="2800" dirty="0">
                <a:latin typeface="Consolas" panose="020B0609020204030204" pitchFamily="49" charset="0"/>
                <a:cs typeface="Consolas" panose="020B0609020204030204" pitchFamily="49" charset="0"/>
              </a:rPr>
              <a:t>()</a:t>
            </a:r>
          </a:p>
          <a:p>
            <a:r>
              <a:rPr lang="en-US" sz="2800" dirty="0"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</a:p>
          <a:p>
            <a:r>
              <a:rPr lang="en-US" sz="2800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sz="28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 In the Real World, we would actually do something...</a:t>
            </a:r>
          </a:p>
          <a:p>
            <a:r>
              <a:rPr lang="en-US" sz="2800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sz="2800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await</a:t>
            </a:r>
            <a:r>
              <a:rPr lang="en-US" sz="28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800" dirty="0" err="1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Task</a:t>
            </a:r>
            <a:r>
              <a:rPr lang="en-US" sz="2800" dirty="0" err="1">
                <a:latin typeface="Consolas" panose="020B0609020204030204" pitchFamily="49" charset="0"/>
                <a:cs typeface="Consolas" panose="020B0609020204030204" pitchFamily="49" charset="0"/>
              </a:rPr>
              <a:t>.Delay</a:t>
            </a:r>
            <a:r>
              <a:rPr lang="en-US" sz="2800" dirty="0">
                <a:latin typeface="Consolas" panose="020B0609020204030204" pitchFamily="49" charset="0"/>
                <a:cs typeface="Consolas" panose="020B0609020204030204" pitchFamily="49" charset="0"/>
              </a:rPr>
              <a:t>(100);</a:t>
            </a:r>
          </a:p>
          <a:p>
            <a:r>
              <a:rPr lang="en-US" sz="2800" dirty="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</p:txBody>
      </p:sp>
      <p:sp>
        <p:nvSpPr>
          <p:cNvPr id="6" name="Text Placeholder 2"/>
          <p:cNvSpPr txBox="1">
            <a:spLocks/>
          </p:cNvSpPr>
          <p:nvPr/>
        </p:nvSpPr>
        <p:spPr>
          <a:xfrm>
            <a:off x="269239" y="3665690"/>
            <a:ext cx="11653522" cy="2524537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>
            <a:lvl1pPr marL="0" marR="0" indent="0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3235" kern="1200" spc="0" baseline="0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Segoe UI" pitchFamily="34" charset="0"/>
                <a:ea typeface="+mn-ea"/>
                <a:cs typeface="Segoe UI" pitchFamily="34" charset="0"/>
              </a:defRPr>
            </a:lvl1pPr>
            <a:lvl2pPr marL="339726" marR="0" indent="0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353" kern="1200" spc="0" baseline="0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Segoe UI" pitchFamily="34" charset="0"/>
                <a:ea typeface="+mn-ea"/>
                <a:cs typeface="Segoe UI" pitchFamily="34" charset="0"/>
              </a:defRPr>
            </a:lvl2pPr>
            <a:lvl3pPr marL="573090" marR="0" indent="0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1961" kern="1200" spc="0" baseline="0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Segoe UI" pitchFamily="34" charset="0"/>
                <a:ea typeface="+mn-ea"/>
                <a:cs typeface="Segoe UI" pitchFamily="34" charset="0"/>
              </a:defRPr>
            </a:lvl3pPr>
            <a:lvl4pPr marL="798516" marR="0" indent="0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1765" kern="1200" spc="0" baseline="0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Segoe UI" pitchFamily="34" charset="0"/>
                <a:ea typeface="+mn-ea"/>
                <a:cs typeface="Segoe UI" pitchFamily="34" charset="0"/>
              </a:defRPr>
            </a:lvl4pPr>
            <a:lvl5pPr marL="1030292" marR="0" indent="0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1765" kern="1200" spc="0" baseline="0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Segoe UI" pitchFamily="34" charset="0"/>
                <a:ea typeface="+mn-ea"/>
                <a:cs typeface="Segoe UI" pitchFamily="34" charset="0"/>
              </a:defRPr>
            </a:lvl5pPr>
            <a:lvl6pPr marL="2514509" indent="-228592" algn="l" defTabSz="91436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93" indent="-228592" algn="l" defTabSz="91436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77" indent="-228592" algn="l" defTabSz="91436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61" indent="-228592" algn="l" defTabSz="91436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solidFill>
                  <a:schemeClr val="bg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await</a:t>
            </a:r>
            <a:r>
              <a:rPr lang="en-US" dirty="0"/>
              <a:t> behavior: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If </a:t>
            </a:r>
            <a:r>
              <a:rPr lang="en-US" dirty="0" err="1"/>
              <a:t>awaitable</a:t>
            </a:r>
            <a:r>
              <a:rPr lang="en-US" dirty="0"/>
              <a:t> (task) is complete, continues synchronously.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Otherwise:</a:t>
            </a:r>
          </a:p>
          <a:p>
            <a:pPr marL="796926" lvl="1" indent="-457200">
              <a:buFont typeface="Arial" panose="020B0604020202020204" pitchFamily="34" charset="0"/>
              <a:buChar char="•"/>
            </a:pPr>
            <a:r>
              <a:rPr lang="en-US" i="1" dirty="0"/>
              <a:t>Pauses</a:t>
            </a:r>
            <a:r>
              <a:rPr lang="en-US" dirty="0"/>
              <a:t> the method and registers it with the </a:t>
            </a:r>
            <a:r>
              <a:rPr lang="en-US" dirty="0" err="1"/>
              <a:t>awaitable</a:t>
            </a:r>
            <a:r>
              <a:rPr lang="en-US" dirty="0"/>
              <a:t>.</a:t>
            </a:r>
          </a:p>
          <a:p>
            <a:pPr marL="796926" lvl="1" indent="-457200">
              <a:buFont typeface="Arial" panose="020B0604020202020204" pitchFamily="34" charset="0"/>
              <a:buChar char="•"/>
            </a:pPr>
            <a:r>
              <a:rPr lang="en-US" dirty="0"/>
              <a:t>Then </a:t>
            </a:r>
            <a:r>
              <a:rPr lang="en-US" i="1" dirty="0"/>
              <a:t>returns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951757137"/>
      </p:ext>
    </p:extLst>
  </p:cSld>
  <p:clrMapOvr>
    <a:masterClrMapping/>
  </p:clrMapOvr>
  <p:transition>
    <p:fad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 to </a:t>
            </a:r>
            <a:r>
              <a:rPr lang="en-US" dirty="0" err="1"/>
              <a:t>Async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sz="2800" dirty="0" err="1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async</a:t>
            </a:r>
            <a:r>
              <a:rPr lang="en-US" sz="2800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8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Task </a:t>
            </a:r>
            <a:r>
              <a:rPr lang="en-US" sz="2800" dirty="0" err="1">
                <a:latin typeface="Consolas" panose="020B0609020204030204" pitchFamily="49" charset="0"/>
                <a:cs typeface="Consolas" panose="020B0609020204030204" pitchFamily="49" charset="0"/>
              </a:rPr>
              <a:t>DoNothingAsync</a:t>
            </a:r>
            <a:r>
              <a:rPr lang="en-US" sz="2800" dirty="0">
                <a:latin typeface="Consolas" panose="020B0609020204030204" pitchFamily="49" charset="0"/>
                <a:cs typeface="Consolas" panose="020B0609020204030204" pitchFamily="49" charset="0"/>
              </a:rPr>
              <a:t>()</a:t>
            </a:r>
          </a:p>
          <a:p>
            <a:r>
              <a:rPr lang="en-US" sz="2800" dirty="0"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</a:p>
          <a:p>
            <a:r>
              <a:rPr lang="en-US" sz="2800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sz="28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 In the Real World, we would actually do something...</a:t>
            </a:r>
          </a:p>
          <a:p>
            <a:r>
              <a:rPr lang="en-US" sz="2800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sz="2800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await</a:t>
            </a:r>
            <a:r>
              <a:rPr lang="en-US" sz="28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800" dirty="0" err="1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Task</a:t>
            </a:r>
            <a:r>
              <a:rPr lang="en-US" sz="2800" dirty="0" err="1">
                <a:latin typeface="Consolas" panose="020B0609020204030204" pitchFamily="49" charset="0"/>
                <a:cs typeface="Consolas" panose="020B0609020204030204" pitchFamily="49" charset="0"/>
              </a:rPr>
              <a:t>.Delay</a:t>
            </a:r>
            <a:r>
              <a:rPr lang="en-US" sz="2800" dirty="0">
                <a:latin typeface="Consolas" panose="020B0609020204030204" pitchFamily="49" charset="0"/>
                <a:cs typeface="Consolas" panose="020B0609020204030204" pitchFamily="49" charset="0"/>
              </a:rPr>
              <a:t>(100);</a:t>
            </a:r>
          </a:p>
          <a:p>
            <a:r>
              <a:rPr lang="en-US" sz="2800" dirty="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</p:txBody>
      </p:sp>
      <p:sp>
        <p:nvSpPr>
          <p:cNvPr id="6" name="Text Placeholder 2"/>
          <p:cNvSpPr txBox="1">
            <a:spLocks/>
          </p:cNvSpPr>
          <p:nvPr/>
        </p:nvSpPr>
        <p:spPr>
          <a:xfrm>
            <a:off x="269239" y="3665690"/>
            <a:ext cx="11653522" cy="1976888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>
            <a:lvl1pPr marL="0" marR="0" indent="0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3235" kern="1200" spc="0" baseline="0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Segoe UI" pitchFamily="34" charset="0"/>
                <a:ea typeface="+mn-ea"/>
                <a:cs typeface="Segoe UI" pitchFamily="34" charset="0"/>
              </a:defRPr>
            </a:lvl1pPr>
            <a:lvl2pPr marL="339726" marR="0" indent="0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353" kern="1200" spc="0" baseline="0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Segoe UI" pitchFamily="34" charset="0"/>
                <a:ea typeface="+mn-ea"/>
                <a:cs typeface="Segoe UI" pitchFamily="34" charset="0"/>
              </a:defRPr>
            </a:lvl2pPr>
            <a:lvl3pPr marL="573090" marR="0" indent="0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1961" kern="1200" spc="0" baseline="0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Segoe UI" pitchFamily="34" charset="0"/>
                <a:ea typeface="+mn-ea"/>
                <a:cs typeface="Segoe UI" pitchFamily="34" charset="0"/>
              </a:defRPr>
            </a:lvl3pPr>
            <a:lvl4pPr marL="798516" marR="0" indent="0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1765" kern="1200" spc="0" baseline="0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Segoe UI" pitchFamily="34" charset="0"/>
                <a:ea typeface="+mn-ea"/>
                <a:cs typeface="Segoe UI" pitchFamily="34" charset="0"/>
              </a:defRPr>
            </a:lvl4pPr>
            <a:lvl5pPr marL="1030292" marR="0" indent="0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1765" kern="1200" spc="0" baseline="0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Segoe UI" pitchFamily="34" charset="0"/>
                <a:ea typeface="+mn-ea"/>
                <a:cs typeface="Segoe UI" pitchFamily="34" charset="0"/>
              </a:defRPr>
            </a:lvl5pPr>
            <a:lvl6pPr marL="2514509" indent="-228592" algn="l" defTabSz="91436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93" indent="-228592" algn="l" defTabSz="91436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77" indent="-228592" algn="l" defTabSz="91436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61" indent="-228592" algn="l" defTabSz="91436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Pausing and Resuming (when awaiting tasks)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A “context” is captured and used to resume.</a:t>
            </a:r>
          </a:p>
          <a:p>
            <a:pPr marL="796926" lvl="1" indent="-457200">
              <a:buFont typeface="Arial" panose="020B0604020202020204" pitchFamily="34" charset="0"/>
              <a:buChar char="•"/>
            </a:pPr>
            <a:r>
              <a:rPr lang="en-US" dirty="0"/>
              <a:t>UI thread, </a:t>
            </a:r>
            <a:r>
              <a:rPr lang="en-US" strike="sngStrike" dirty="0"/>
              <a:t>ASP.NET request</a:t>
            </a:r>
            <a:r>
              <a:rPr lang="en-US" dirty="0"/>
              <a:t>, thread pool.</a:t>
            </a:r>
          </a:p>
          <a:p>
            <a:pPr marL="796926" lvl="1" indent="-457200">
              <a:buFont typeface="Arial" panose="020B0604020202020204" pitchFamily="34" charset="0"/>
              <a:buChar char="•"/>
            </a:pPr>
            <a:r>
              <a:rPr lang="en-US" dirty="0"/>
              <a:t>Actually current </a:t>
            </a:r>
            <a:r>
              <a:rPr lang="en-US" dirty="0" err="1"/>
              <a:t>SynchronizationContext</a:t>
            </a:r>
            <a:r>
              <a:rPr lang="en-US" dirty="0"/>
              <a:t> or </a:t>
            </a:r>
            <a:r>
              <a:rPr lang="en-US" dirty="0" err="1"/>
              <a:t>TaskScheduler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442509159"/>
      </p:ext>
    </p:extLst>
  </p:cSld>
  <p:clrMapOvr>
    <a:masterClrMapping/>
  </p:clrMapOvr>
  <p:transition>
    <p:fad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 to </a:t>
            </a:r>
            <a:r>
              <a:rPr lang="en-US" dirty="0" err="1"/>
              <a:t>Async</a:t>
            </a:r>
            <a:endParaRPr lang="en-US" dirty="0"/>
          </a:p>
        </p:txBody>
      </p:sp>
      <p:sp>
        <p:nvSpPr>
          <p:cNvPr id="6" name="Text Placeholder 2"/>
          <p:cNvSpPr txBox="1">
            <a:spLocks/>
          </p:cNvSpPr>
          <p:nvPr/>
        </p:nvSpPr>
        <p:spPr>
          <a:xfrm>
            <a:off x="269239" y="1197322"/>
            <a:ext cx="11653522" cy="4565737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>
            <a:lvl1pPr marL="0" marR="0" indent="0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3235" kern="1200" spc="0" baseline="0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Segoe UI" pitchFamily="34" charset="0"/>
                <a:ea typeface="+mn-ea"/>
                <a:cs typeface="Segoe UI" pitchFamily="34" charset="0"/>
              </a:defRPr>
            </a:lvl1pPr>
            <a:lvl2pPr marL="339726" marR="0" indent="0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353" kern="1200" spc="0" baseline="0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Segoe UI" pitchFamily="34" charset="0"/>
                <a:ea typeface="+mn-ea"/>
                <a:cs typeface="Segoe UI" pitchFamily="34" charset="0"/>
              </a:defRPr>
            </a:lvl2pPr>
            <a:lvl3pPr marL="573090" marR="0" indent="0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1961" kern="1200" spc="0" baseline="0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Segoe UI" pitchFamily="34" charset="0"/>
                <a:ea typeface="+mn-ea"/>
                <a:cs typeface="Segoe UI" pitchFamily="34" charset="0"/>
              </a:defRPr>
            </a:lvl3pPr>
            <a:lvl4pPr marL="798516" marR="0" indent="0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1765" kern="1200" spc="0" baseline="0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Segoe UI" pitchFamily="34" charset="0"/>
                <a:ea typeface="+mn-ea"/>
                <a:cs typeface="Segoe UI" pitchFamily="34" charset="0"/>
              </a:defRPr>
            </a:lvl4pPr>
            <a:lvl5pPr marL="1030292" marR="0" indent="0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1765" kern="1200" spc="0" baseline="0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Segoe UI" pitchFamily="34" charset="0"/>
                <a:ea typeface="+mn-ea"/>
                <a:cs typeface="Segoe UI" pitchFamily="34" charset="0"/>
              </a:defRPr>
            </a:lvl5pPr>
            <a:lvl6pPr marL="2514509" indent="-228592" algn="l" defTabSz="91436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93" indent="-228592" algn="l" defTabSz="91436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77" indent="-228592" algn="l" defTabSz="91436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61" indent="-228592" algn="l" defTabSz="91436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  <a:p>
            <a:r>
              <a:rPr lang="en-US" dirty="0"/>
              <a:t>The </a:t>
            </a:r>
            <a:r>
              <a:rPr lang="en-US" dirty="0" err="1"/>
              <a:t>async</a:t>
            </a:r>
            <a:r>
              <a:rPr lang="en-US" dirty="0"/>
              <a:t> keyword creates (and returns) a task for you.</a:t>
            </a:r>
          </a:p>
          <a:p>
            <a:endParaRPr lang="en-US" dirty="0"/>
          </a:p>
          <a:p>
            <a:r>
              <a:rPr lang="en-US" dirty="0"/>
              <a:t>What the task means: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Represents the execution of the method.</a:t>
            </a:r>
          </a:p>
          <a:p>
            <a:pPr marL="796926" lvl="1" indent="-457200">
              <a:buFont typeface="Arial" panose="020B0604020202020204" pitchFamily="34" charset="0"/>
              <a:buChar char="•"/>
            </a:pPr>
            <a:r>
              <a:rPr lang="en-US" dirty="0"/>
              <a:t>When the method completes, the task is completed.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Contains the result of the method (including exceptions).</a:t>
            </a:r>
          </a:p>
          <a:p>
            <a:pPr marL="796926" lvl="1" indent="-457200">
              <a:buFont typeface="Arial" panose="020B0604020202020204" pitchFamily="34" charset="0"/>
              <a:buChar char="•"/>
            </a:pPr>
            <a:r>
              <a:rPr lang="en-US" dirty="0"/>
              <a:t>Return statements complete the task (returned value becomes the task’s result).</a:t>
            </a:r>
          </a:p>
          <a:p>
            <a:pPr marL="796926" lvl="1" indent="-457200">
              <a:buFont typeface="Arial" panose="020B0604020202020204" pitchFamily="34" charset="0"/>
              <a:buChar char="•"/>
            </a:pPr>
            <a:r>
              <a:rPr lang="en-US" dirty="0"/>
              <a:t>Exceptions fault the task (captured and placed on the task). </a:t>
            </a:r>
          </a:p>
        </p:txBody>
      </p:sp>
    </p:spTree>
    <p:extLst>
      <p:ext uri="{BB962C8B-B14F-4D97-AF65-F5344CB8AC3E}">
        <p14:creationId xmlns:p14="http://schemas.microsoft.com/office/powerpoint/2010/main" val="1251438392"/>
      </p:ext>
    </p:extLst>
  </p:cSld>
  <p:clrMapOvr>
    <a:masterClrMapping/>
  </p:clrMapOvr>
  <p:transition>
    <p:fad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But Why?</a:t>
            </a:r>
          </a:p>
        </p:txBody>
      </p:sp>
    </p:spTree>
    <p:extLst>
      <p:ext uri="{BB962C8B-B14F-4D97-AF65-F5344CB8AC3E}">
        <p14:creationId xmlns:p14="http://schemas.microsoft.com/office/powerpoint/2010/main" val="3206326163"/>
      </p:ext>
    </p:extLst>
  </p:cSld>
  <p:clrMapOvr>
    <a:masterClrMapping/>
  </p:clrMapOvr>
  <p:transition>
    <p:fade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The Async Revolution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1192656"/>
      </p:ext>
    </p:extLst>
  </p:cSld>
  <p:clrMapOvr>
    <a:masterClrMapping/>
  </p:clrMapOvr>
  <p:transition>
    <p:fade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Async </a:t>
            </a:r>
            <a:r>
              <a:rPr lang="en-US" strike="sngStrike" dirty="0"/>
              <a:t>Revolution </a:t>
            </a:r>
            <a:r>
              <a:rPr lang="en-US" dirty="0"/>
              <a:t>Invasion?</a:t>
            </a:r>
          </a:p>
        </p:txBody>
      </p:sp>
    </p:spTree>
    <p:extLst>
      <p:ext uri="{BB962C8B-B14F-4D97-AF65-F5344CB8AC3E}">
        <p14:creationId xmlns:p14="http://schemas.microsoft.com/office/powerpoint/2010/main" val="13553739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Async Invasion Timeline</a:t>
            </a:r>
          </a:p>
        </p:txBody>
      </p:sp>
      <p:sp>
        <p:nvSpPr>
          <p:cNvPr id="48" name="TextBox 47"/>
          <p:cNvSpPr txBox="1"/>
          <p:nvPr/>
        </p:nvSpPr>
        <p:spPr>
          <a:xfrm>
            <a:off x="2457365" y="4807466"/>
            <a:ext cx="6893747" cy="1037207"/>
          </a:xfrm>
          <a:prstGeom prst="rect">
            <a:avLst/>
          </a:prstGeom>
          <a:noFill/>
        </p:spPr>
        <p:txBody>
          <a:bodyPr wrap="non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400" dirty="0">
                <a:solidFill>
                  <a:srgbClr val="000000"/>
                </a:solidFill>
              </a:rPr>
              <a:t>Next:</a:t>
            </a:r>
          </a:p>
          <a:p>
            <a:pPr marL="342900" indent="-3429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000000"/>
                </a:solidFill>
              </a:rPr>
              <a:t>C++ (n4134 “Resumable Functions” Proposal)</a:t>
            </a:r>
          </a:p>
        </p:txBody>
      </p:sp>
      <p:sp>
        <p:nvSpPr>
          <p:cNvPr id="45" name="TextBox 44">
            <a:hlinkClick r:id="rId3"/>
            <a:extLst>
              <a:ext uri="{FF2B5EF4-FFF2-40B4-BE49-F238E27FC236}">
                <a16:creationId xmlns:a16="http://schemas.microsoft.com/office/drawing/2014/main" id="{1DEA6359-55AA-40C2-8425-3999A90177AC}"/>
              </a:ext>
            </a:extLst>
          </p:cNvPr>
          <p:cNvSpPr txBox="1"/>
          <p:nvPr/>
        </p:nvSpPr>
        <p:spPr>
          <a:xfrm>
            <a:off x="4858759" y="2601290"/>
            <a:ext cx="2090957" cy="794064"/>
          </a:xfrm>
          <a:prstGeom prst="rect">
            <a:avLst/>
          </a:prstGeom>
          <a:noFill/>
        </p:spPr>
        <p:txBody>
          <a:bodyPr wrap="non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3600" dirty="0">
                <a:solidFill>
                  <a:schemeClr val="bg1"/>
                </a:solidFill>
              </a:rPr>
              <a:t>Timeline</a:t>
            </a:r>
          </a:p>
        </p:txBody>
      </p:sp>
    </p:spTree>
    <p:extLst>
      <p:ext uri="{BB962C8B-B14F-4D97-AF65-F5344CB8AC3E}">
        <p14:creationId xmlns:p14="http://schemas.microsoft.com/office/powerpoint/2010/main" val="1482089918"/>
      </p:ext>
    </p:extLst>
  </p:cSld>
  <p:clrMapOvr>
    <a:masterClrMapping/>
  </p:clrMapOvr>
  <p:transition>
    <p:fade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Taking over the world! (TIOBE)</a:t>
            </a:r>
          </a:p>
        </p:txBody>
      </p:sp>
      <p:graphicFrame>
        <p:nvGraphicFramePr>
          <p:cNvPr id="7" name="Chart 6">
            <a:extLst>
              <a:ext uri="{FF2B5EF4-FFF2-40B4-BE49-F238E27FC236}">
                <a16:creationId xmlns:a16="http://schemas.microsoft.com/office/drawing/2014/main" id="{0FB1CF2D-483B-4FFD-8507-F9EB9B99852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69920463"/>
              </p:ext>
            </p:extLst>
          </p:nvPr>
        </p:nvGraphicFramePr>
        <p:xfrm>
          <a:off x="1761725" y="1189178"/>
          <a:ext cx="8668550" cy="514630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2073816829"/>
      </p:ext>
    </p:extLst>
  </p:cSld>
  <p:clrMapOvr>
    <a:masterClrMapping/>
  </p:clrMapOvr>
  <p:transition>
    <p:fade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hart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318716"/>
              </p:ext>
            </p:extLst>
          </p:nvPr>
        </p:nvGraphicFramePr>
        <p:xfrm>
          <a:off x="1761725" y="1189178"/>
          <a:ext cx="8668550" cy="514630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Taking over the world! (PYPL)</a:t>
            </a:r>
          </a:p>
        </p:txBody>
      </p:sp>
    </p:spTree>
    <p:extLst>
      <p:ext uri="{BB962C8B-B14F-4D97-AF65-F5344CB8AC3E}">
        <p14:creationId xmlns:p14="http://schemas.microsoft.com/office/powerpoint/2010/main" val="2385931923"/>
      </p:ext>
    </p:extLst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Who is this guy?</a:t>
            </a:r>
          </a:p>
        </p:txBody>
      </p:sp>
      <p:pic>
        <p:nvPicPr>
          <p:cNvPr id="3" name="Picture 2"/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78009" y="4769939"/>
            <a:ext cx="3435985" cy="13893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290894"/>
      </p:ext>
    </p:extLst>
  </p:cSld>
  <p:clrMapOvr>
    <a:masterClrMapping/>
  </p:clrMapOvr>
  <p:transition>
    <p:fade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2048" y="0"/>
            <a:ext cx="1040258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20429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Terminology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3484799"/>
      </p:ext>
    </p:extLst>
  </p:cSld>
  <p:clrMapOvr>
    <a:masterClrMapping/>
  </p:clrMapOvr>
  <p:transition>
    <p:fade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What’s “Asynchrony”?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Threads!</a:t>
            </a:r>
          </a:p>
          <a:p>
            <a:endParaRPr lang="en-US"/>
          </a:p>
          <a:p>
            <a:r>
              <a:rPr lang="en-US"/>
              <a:t>Multitasking…</a:t>
            </a:r>
          </a:p>
          <a:p>
            <a:r>
              <a:rPr lang="en-US"/>
              <a:t>Parallel processing…</a:t>
            </a:r>
          </a:p>
          <a:p>
            <a:endParaRPr lang="en-US"/>
          </a:p>
          <a:p>
            <a:r>
              <a:rPr lang="en-US"/>
              <a:t>Asynchrony?</a:t>
            </a:r>
          </a:p>
          <a:p>
            <a:r>
              <a:rPr lang="en-US"/>
              <a:t>Concurrency?</a:t>
            </a:r>
          </a:p>
          <a:p>
            <a:r>
              <a:rPr lang="en-US"/>
              <a:t>Reactive?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99132352"/>
      </p:ext>
    </p:extLst>
  </p:cSld>
  <p:clrMapOvr>
    <a:masterClrMapping/>
  </p:clrMapOvr>
  <p:transition>
    <p:fade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Concurrent Universe</a:t>
            </a:r>
          </a:p>
        </p:txBody>
      </p:sp>
      <p:sp>
        <p:nvSpPr>
          <p:cNvPr id="18" name="Oval 17"/>
          <p:cNvSpPr/>
          <p:nvPr/>
        </p:nvSpPr>
        <p:spPr bwMode="auto">
          <a:xfrm>
            <a:off x="1836578" y="1268964"/>
            <a:ext cx="8518849" cy="4993934"/>
          </a:xfrm>
          <a:prstGeom prst="ellipse">
            <a:avLst/>
          </a:prstGeom>
          <a:noFill/>
          <a:ln w="38100">
            <a:solidFill>
              <a:schemeClr val="accent1"/>
            </a:solidFill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0" tIns="0" rIns="0" bIns="0" numCol="1" rtlCol="0" anchor="t" anchorCtr="1" compatLnSpc="1">
            <a:prstTxWarp prst="textNoShape">
              <a:avLst/>
            </a:prstTxWarp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endParaRPr lang="en-US" sz="3200" dirty="0">
              <a:solidFill>
                <a:schemeClr val="accent1"/>
              </a:solidFill>
            </a:endParaRPr>
          </a:p>
        </p:txBody>
      </p:sp>
      <p:sp>
        <p:nvSpPr>
          <p:cNvPr id="19" name="Oval 18"/>
          <p:cNvSpPr/>
          <p:nvPr/>
        </p:nvSpPr>
        <p:spPr>
          <a:xfrm>
            <a:off x="6336314" y="2510110"/>
            <a:ext cx="3200400" cy="3200400"/>
          </a:xfrm>
          <a:prstGeom prst="ellipse">
            <a:avLst/>
          </a:prstGeom>
          <a:noFill/>
          <a:ln w="38100">
            <a:solidFill>
              <a:schemeClr val="accent1"/>
            </a:solidFill>
            <a:prstDash val="solid"/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1">
              <a:alpha val="50000"/>
              <a:hueOff val="0"/>
              <a:satOff val="0"/>
              <a:lumOff val="0"/>
              <a:alphaOff val="0"/>
            </a:schemeClr>
          </a:effectRef>
          <a:fontRef idx="minor">
            <a:schemeClr val="tx1"/>
          </a:fontRef>
        </p:style>
      </p:sp>
      <p:sp>
        <p:nvSpPr>
          <p:cNvPr id="20" name="Oval 4"/>
          <p:cNvSpPr/>
          <p:nvPr/>
        </p:nvSpPr>
        <p:spPr>
          <a:xfrm>
            <a:off x="6805001" y="2978800"/>
            <a:ext cx="2263026" cy="2263025"/>
          </a:xfrm>
          <a:prstGeom prst="rect">
            <a:avLst/>
          </a:prstGeom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  <p:txBody>
          <a:bodyPr spcFirstLastPara="0" vert="horz" wrap="square" lIns="93919" tIns="21590" rIns="93919" bIns="21590" numCol="1" spcCol="1270" anchor="t" anchorCtr="0">
            <a:noAutofit/>
          </a:bodyPr>
          <a:lstStyle/>
          <a:p>
            <a:pPr algn="ctr" defTabSz="7556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1700" dirty="0">
                <a:solidFill>
                  <a:schemeClr val="bg2"/>
                </a:solidFill>
              </a:rPr>
              <a:t>Multithreaded</a:t>
            </a:r>
          </a:p>
        </p:txBody>
      </p:sp>
      <p:sp>
        <p:nvSpPr>
          <p:cNvPr id="21" name="Oval 20"/>
          <p:cNvSpPr/>
          <p:nvPr/>
        </p:nvSpPr>
        <p:spPr>
          <a:xfrm>
            <a:off x="2667226" y="2510110"/>
            <a:ext cx="3200400" cy="3200400"/>
          </a:xfrm>
          <a:prstGeom prst="ellipse">
            <a:avLst/>
          </a:prstGeom>
          <a:noFill/>
          <a:ln w="38100">
            <a:solidFill>
              <a:schemeClr val="accent1"/>
            </a:solidFill>
            <a:prstDash val="solid"/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alpha val="50000"/>
              <a:hueOff val="0"/>
              <a:satOff val="0"/>
              <a:lumOff val="0"/>
              <a:alphaOff val="0"/>
            </a:schemeClr>
          </a:fillRef>
          <a:effectRef idx="0">
            <a:schemeClr val="accent1">
              <a:alpha val="50000"/>
              <a:hueOff val="0"/>
              <a:satOff val="0"/>
              <a:lumOff val="0"/>
              <a:alphaOff val="0"/>
            </a:schemeClr>
          </a:effectRef>
          <a:fontRef idx="minor">
            <a:schemeClr val="tx1"/>
          </a:fontRef>
        </p:style>
      </p:sp>
      <p:sp>
        <p:nvSpPr>
          <p:cNvPr id="22" name="Oval 4"/>
          <p:cNvSpPr/>
          <p:nvPr/>
        </p:nvSpPr>
        <p:spPr>
          <a:xfrm>
            <a:off x="3135914" y="2978797"/>
            <a:ext cx="2263024" cy="2263026"/>
          </a:xfrm>
          <a:prstGeom prst="rect">
            <a:avLst/>
          </a:prstGeom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  <p:txBody>
          <a:bodyPr spcFirstLastPara="0" vert="horz" wrap="square" lIns="93919" tIns="21590" rIns="93919" bIns="21590" numCol="1" spcCol="1270" anchor="t" anchorCtr="0">
            <a:noAutofit/>
          </a:bodyPr>
          <a:lstStyle/>
          <a:p>
            <a:pPr algn="ctr" defTabSz="7556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1700" dirty="0">
                <a:solidFill>
                  <a:schemeClr val="bg2"/>
                </a:solidFill>
              </a:rPr>
              <a:t>Reactive</a:t>
            </a:r>
            <a:br>
              <a:rPr lang="en-US" sz="1700" dirty="0">
                <a:solidFill>
                  <a:schemeClr val="bg2"/>
                </a:solidFill>
              </a:rPr>
            </a:br>
            <a:r>
              <a:rPr lang="en-US" sz="1700" dirty="0">
                <a:solidFill>
                  <a:schemeClr val="bg2"/>
                </a:solidFill>
              </a:rPr>
              <a:t>(Event-Driven)</a:t>
            </a:r>
          </a:p>
        </p:txBody>
      </p:sp>
      <p:sp>
        <p:nvSpPr>
          <p:cNvPr id="23" name="Oval 22"/>
          <p:cNvSpPr/>
          <p:nvPr/>
        </p:nvSpPr>
        <p:spPr>
          <a:xfrm>
            <a:off x="2895572" y="3809349"/>
            <a:ext cx="2743200" cy="1237607"/>
          </a:xfrm>
          <a:prstGeom prst="ellipse">
            <a:avLst/>
          </a:prstGeom>
          <a:noFill/>
          <a:ln w="38100">
            <a:solidFill>
              <a:schemeClr val="accent1"/>
            </a:solidFill>
            <a:prstDash val="solid"/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1">
              <a:alpha val="50000"/>
              <a:hueOff val="0"/>
              <a:satOff val="0"/>
              <a:lumOff val="0"/>
              <a:alphaOff val="0"/>
            </a:schemeClr>
          </a:effectRef>
          <a:fontRef idx="minor">
            <a:schemeClr val="tx1"/>
          </a:fontRef>
        </p:style>
      </p:sp>
      <p:sp>
        <p:nvSpPr>
          <p:cNvPr id="24" name="Oval 4"/>
          <p:cNvSpPr/>
          <p:nvPr/>
        </p:nvSpPr>
        <p:spPr>
          <a:xfrm>
            <a:off x="3357195" y="4121375"/>
            <a:ext cx="1819954" cy="613557"/>
          </a:xfrm>
          <a:prstGeom prst="rect">
            <a:avLst/>
          </a:prstGeom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  <p:txBody>
          <a:bodyPr spcFirstLastPara="0" vert="horz" wrap="square" lIns="93919" tIns="21590" rIns="93919" bIns="21590" numCol="1" spcCol="1270" anchor="ctr" anchorCtr="0">
            <a:noAutofit/>
          </a:bodyPr>
          <a:lstStyle/>
          <a:p>
            <a:pPr algn="ctr" defTabSz="7556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1700" dirty="0">
                <a:solidFill>
                  <a:schemeClr val="bg2"/>
                </a:solidFill>
              </a:rPr>
              <a:t>Asynchronous</a:t>
            </a:r>
          </a:p>
          <a:p>
            <a:pPr algn="ctr" defTabSz="7556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en-US" sz="1700" dirty="0">
              <a:solidFill>
                <a:schemeClr val="bg2"/>
              </a:solidFill>
            </a:endParaRPr>
          </a:p>
        </p:txBody>
      </p:sp>
      <p:sp>
        <p:nvSpPr>
          <p:cNvPr id="27" name="Oval 26"/>
          <p:cNvSpPr/>
          <p:nvPr/>
        </p:nvSpPr>
        <p:spPr>
          <a:xfrm>
            <a:off x="6564914" y="3809348"/>
            <a:ext cx="2743200" cy="1237607"/>
          </a:xfrm>
          <a:prstGeom prst="ellipse">
            <a:avLst/>
          </a:prstGeom>
          <a:noFill/>
          <a:ln w="38100">
            <a:solidFill>
              <a:schemeClr val="accent1"/>
            </a:solidFill>
            <a:prstDash val="solid"/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1">
              <a:alpha val="50000"/>
              <a:hueOff val="0"/>
              <a:satOff val="0"/>
              <a:lumOff val="0"/>
              <a:alphaOff val="0"/>
            </a:schemeClr>
          </a:effectRef>
          <a:fontRef idx="minor">
            <a:schemeClr val="tx1"/>
          </a:fontRef>
        </p:style>
      </p:sp>
      <p:sp>
        <p:nvSpPr>
          <p:cNvPr id="28" name="Oval 4"/>
          <p:cNvSpPr/>
          <p:nvPr/>
        </p:nvSpPr>
        <p:spPr>
          <a:xfrm>
            <a:off x="7026537" y="4121374"/>
            <a:ext cx="1819954" cy="613557"/>
          </a:xfrm>
          <a:prstGeom prst="rect">
            <a:avLst/>
          </a:prstGeom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  <p:txBody>
          <a:bodyPr spcFirstLastPara="0" vert="horz" wrap="square" lIns="93919" tIns="21590" rIns="93919" bIns="21590" numCol="1" spcCol="1270" anchor="ctr" anchorCtr="0">
            <a:noAutofit/>
          </a:bodyPr>
          <a:lstStyle/>
          <a:p>
            <a:pPr algn="ctr" defTabSz="7556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1700" dirty="0">
                <a:solidFill>
                  <a:schemeClr val="bg2"/>
                </a:solidFill>
              </a:rPr>
              <a:t>Parallel</a:t>
            </a:r>
          </a:p>
          <a:p>
            <a:pPr algn="ctr" defTabSz="7556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en-US" sz="1700" dirty="0">
              <a:solidFill>
                <a:schemeClr val="bg2"/>
              </a:solidFill>
            </a:endParaRPr>
          </a:p>
        </p:txBody>
      </p:sp>
      <p:sp>
        <p:nvSpPr>
          <p:cNvPr id="32" name="Oval 4"/>
          <p:cNvSpPr/>
          <p:nvPr/>
        </p:nvSpPr>
        <p:spPr>
          <a:xfrm>
            <a:off x="4975946" y="1544027"/>
            <a:ext cx="2263026" cy="2263025"/>
          </a:xfrm>
          <a:prstGeom prst="rect">
            <a:avLst/>
          </a:prstGeom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  <p:txBody>
          <a:bodyPr spcFirstLastPara="0" vert="horz" wrap="square" lIns="93919" tIns="21590" rIns="93919" bIns="21590" numCol="1" spcCol="1270" anchor="t" anchorCtr="0">
            <a:noAutofit/>
          </a:bodyPr>
          <a:lstStyle/>
          <a:p>
            <a:pPr algn="ctr" defTabSz="7556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3200" dirty="0">
                <a:solidFill>
                  <a:schemeClr val="bg2"/>
                </a:solidFill>
              </a:rPr>
              <a:t>Concurrent</a:t>
            </a:r>
          </a:p>
        </p:txBody>
      </p:sp>
    </p:spTree>
    <p:extLst>
      <p:ext uri="{BB962C8B-B14F-4D97-AF65-F5344CB8AC3E}">
        <p14:creationId xmlns:p14="http://schemas.microsoft.com/office/powerpoint/2010/main" val="1915286839"/>
      </p:ext>
    </p:extLst>
  </p:cSld>
  <p:clrMapOvr>
    <a:masterClrMapping/>
  </p:clrMapOvr>
  <p:transition>
    <p:fade/>
  </p:transition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71838" y="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8266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Trigger Warning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269239" y="1197324"/>
            <a:ext cx="11653523" cy="3769237"/>
          </a:xfrm>
        </p:spPr>
        <p:txBody>
          <a:bodyPr/>
          <a:lstStyle/>
          <a:p>
            <a:pPr lvl="0"/>
            <a:r>
              <a:rPr lang="en-US" dirty="0"/>
              <a:t>The following section of this talk is Windows-centric. This is not intended as a denigration of any other operating systems, which are perfectly acceptable for a wide variety of use cases, and may indeed be a better fit for your specific situation. The speaker is not intending any form of discrimination by not covering them; it is only his lack of knowledge that prevents him from speaking authoritatively. The speaker is an equal opportunity user of technology. </a:t>
            </a:r>
            <a:r>
              <a:rPr lang="en-US" sz="2000" dirty="0"/>
              <a:t>But </a:t>
            </a:r>
            <a:r>
              <a:rPr lang="en-US" sz="2000" dirty="0" err="1"/>
              <a:t>Emacs</a:t>
            </a:r>
            <a:r>
              <a:rPr lang="en-US" sz="2000" dirty="0"/>
              <a:t> is better than vim.</a:t>
            </a:r>
          </a:p>
        </p:txBody>
      </p:sp>
    </p:spTree>
    <p:extLst>
      <p:ext uri="{BB962C8B-B14F-4D97-AF65-F5344CB8AC3E}">
        <p14:creationId xmlns:p14="http://schemas.microsoft.com/office/powerpoint/2010/main" val="2607160553"/>
      </p:ext>
    </p:extLst>
  </p:cSld>
  <p:clrMapOvr>
    <a:masterClrMapping/>
  </p:clrMapOvr>
  <p:transition>
    <p:fade/>
  </p:transition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Trigger Warning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269239" y="1197324"/>
            <a:ext cx="11653523" cy="3769237"/>
          </a:xfrm>
        </p:spPr>
        <p:txBody>
          <a:bodyPr/>
          <a:lstStyle/>
          <a:p>
            <a:pPr lvl="0"/>
            <a:r>
              <a:rPr lang="en-US" dirty="0"/>
              <a:t>The following section of this talk is Windows-centric. This is not intended as a denigration of any other operating systems, which are perfectly acceptable for a wide variety of use cases, and may indeed be a better fit for your specific situation. The speaker is not intending any form of discrimination by not covering them; it is only his lack of knowledge that prevents him from speaking authoritatively. The speaker is an equal opportunity user of technology. </a:t>
            </a:r>
            <a:r>
              <a:rPr lang="en-US" sz="2000" dirty="0"/>
              <a:t>But </a:t>
            </a:r>
            <a:r>
              <a:rPr lang="en-US" sz="2000" dirty="0" err="1"/>
              <a:t>Emacs</a:t>
            </a:r>
            <a:r>
              <a:rPr lang="en-US" sz="2000" dirty="0"/>
              <a:t> is better than vim.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14750" y="2133600"/>
            <a:ext cx="4762500" cy="2590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149319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Asynchronous (Nonblocking)</a:t>
            </a:r>
          </a:p>
        </p:txBody>
      </p:sp>
      <p:cxnSp>
        <p:nvCxnSpPr>
          <p:cNvPr id="16" name="Straight Connector 15"/>
          <p:cNvCxnSpPr/>
          <p:nvPr/>
        </p:nvCxnSpPr>
        <p:spPr>
          <a:xfrm flipV="1">
            <a:off x="2638892" y="3064154"/>
            <a:ext cx="7024817" cy="617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/>
          <p:cNvSpPr txBox="1"/>
          <p:nvPr/>
        </p:nvSpPr>
        <p:spPr>
          <a:xfrm>
            <a:off x="2700675" y="2793332"/>
            <a:ext cx="1044146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50" dirty="0">
                <a:solidFill>
                  <a:schemeClr val="accent4"/>
                </a:solidFill>
              </a:rPr>
              <a:t>User mode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2700676" y="3070331"/>
            <a:ext cx="1217141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50" dirty="0">
                <a:solidFill>
                  <a:schemeClr val="accent4"/>
                </a:solidFill>
              </a:rPr>
              <a:t>Kernel mode</a:t>
            </a:r>
          </a:p>
        </p:txBody>
      </p:sp>
      <p:sp>
        <p:nvSpPr>
          <p:cNvPr id="19" name="Rectangle 18"/>
          <p:cNvSpPr/>
          <p:nvPr/>
        </p:nvSpPr>
        <p:spPr>
          <a:xfrm>
            <a:off x="3917816" y="1697002"/>
            <a:ext cx="4114800" cy="54627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350" dirty="0"/>
              <a:t>My code</a:t>
            </a:r>
          </a:p>
        </p:txBody>
      </p:sp>
      <p:sp>
        <p:nvSpPr>
          <p:cNvPr id="21" name="Rectangle 20"/>
          <p:cNvSpPr/>
          <p:nvPr/>
        </p:nvSpPr>
        <p:spPr>
          <a:xfrm>
            <a:off x="3917816" y="2458671"/>
            <a:ext cx="4114800" cy="1223320"/>
          </a:xfrm>
          <a:prstGeom prst="rect">
            <a:avLst/>
          </a:prstGeom>
          <a:solidFill>
            <a:schemeClr val="accent1">
              <a:alpha val="66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350" dirty="0"/>
              <a:t>OS</a:t>
            </a:r>
          </a:p>
        </p:txBody>
      </p:sp>
      <p:sp>
        <p:nvSpPr>
          <p:cNvPr id="22" name="Rectangle 21"/>
          <p:cNvSpPr/>
          <p:nvPr/>
        </p:nvSpPr>
        <p:spPr>
          <a:xfrm>
            <a:off x="3917816" y="3871206"/>
            <a:ext cx="4114800" cy="54627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350" dirty="0"/>
              <a:t>Device driver</a:t>
            </a:r>
          </a:p>
        </p:txBody>
      </p:sp>
      <p:sp>
        <p:nvSpPr>
          <p:cNvPr id="23" name="Rectangle 22"/>
          <p:cNvSpPr/>
          <p:nvPr/>
        </p:nvSpPr>
        <p:spPr>
          <a:xfrm>
            <a:off x="8122077" y="2182187"/>
            <a:ext cx="1252634" cy="386150"/>
          </a:xfrm>
          <a:prstGeom prst="rect">
            <a:avLst/>
          </a:prstGeom>
          <a:solidFill>
            <a:schemeClr val="accent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350" dirty="0"/>
              <a:t>OVERLAPPED</a:t>
            </a:r>
          </a:p>
        </p:txBody>
      </p:sp>
      <p:sp>
        <p:nvSpPr>
          <p:cNvPr id="25" name="Rectangle 24"/>
          <p:cNvSpPr/>
          <p:nvPr/>
        </p:nvSpPr>
        <p:spPr>
          <a:xfrm>
            <a:off x="8122077" y="3566148"/>
            <a:ext cx="1252634" cy="386150"/>
          </a:xfrm>
          <a:prstGeom prst="rect">
            <a:avLst/>
          </a:prstGeom>
          <a:solidFill>
            <a:schemeClr val="accent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350" dirty="0"/>
              <a:t>IRP</a:t>
            </a:r>
          </a:p>
        </p:txBody>
      </p:sp>
      <p:sp>
        <p:nvSpPr>
          <p:cNvPr id="27" name="Rectangle 26"/>
          <p:cNvSpPr/>
          <p:nvPr/>
        </p:nvSpPr>
        <p:spPr>
          <a:xfrm>
            <a:off x="8407898" y="3952298"/>
            <a:ext cx="680990" cy="29307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350" dirty="0"/>
              <a:t>ISR</a:t>
            </a:r>
          </a:p>
        </p:txBody>
      </p:sp>
      <p:sp>
        <p:nvSpPr>
          <p:cNvPr id="28" name="Rectangle 27"/>
          <p:cNvSpPr/>
          <p:nvPr/>
        </p:nvSpPr>
        <p:spPr>
          <a:xfrm>
            <a:off x="8407897" y="2577881"/>
            <a:ext cx="680990" cy="29307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350" dirty="0"/>
              <a:t>APC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904711" y="4636747"/>
            <a:ext cx="8141011" cy="627864"/>
          </a:xfrm>
          <a:prstGeom prst="rect">
            <a:avLst/>
          </a:prstGeom>
          <a:noFill/>
        </p:spPr>
        <p:txBody>
          <a:bodyPr wrap="non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400" dirty="0">
                <a:solidFill>
                  <a:srgbClr val="000000"/>
                </a:solidFill>
              </a:rPr>
              <a:t>blog.stephencleary.com/2013/11/there-is-no-thread.html</a:t>
            </a:r>
          </a:p>
        </p:txBody>
      </p:sp>
      <p:sp>
        <p:nvSpPr>
          <p:cNvPr id="6" name="Oval 5"/>
          <p:cNvSpPr/>
          <p:nvPr/>
        </p:nvSpPr>
        <p:spPr bwMode="auto">
          <a:xfrm>
            <a:off x="9464172" y="2253524"/>
            <a:ext cx="243476" cy="243476"/>
          </a:xfrm>
          <a:prstGeom prst="ellipse">
            <a:avLst/>
          </a:prstGeom>
          <a:solidFill>
            <a:srgbClr val="00B0F0"/>
          </a:solidFill>
          <a:ln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0" tIns="46637" rIns="0" bIns="46637" numCol="1" rtlCol="0" anchor="ctr" anchorCtr="0" compatLnSpc="1">
            <a:prstTxWarp prst="textNoShape">
              <a:avLst/>
            </a:prstTxWarp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31" name="Oval 30"/>
          <p:cNvSpPr/>
          <p:nvPr/>
        </p:nvSpPr>
        <p:spPr bwMode="auto">
          <a:xfrm>
            <a:off x="9464172" y="3637485"/>
            <a:ext cx="243476" cy="243476"/>
          </a:xfrm>
          <a:prstGeom prst="ellipse">
            <a:avLst/>
          </a:prstGeom>
          <a:solidFill>
            <a:srgbClr val="00B0F0"/>
          </a:solidFill>
          <a:ln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0" tIns="46637" rIns="0" bIns="46637" numCol="1" rtlCol="0" anchor="ctr" anchorCtr="0" compatLnSpc="1">
            <a:prstTxWarp prst="textNoShape">
              <a:avLst/>
            </a:prstTxWarp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32" name="Oval 31"/>
          <p:cNvSpPr/>
          <p:nvPr/>
        </p:nvSpPr>
        <p:spPr bwMode="auto">
          <a:xfrm>
            <a:off x="3101010" y="5310718"/>
            <a:ext cx="243476" cy="243476"/>
          </a:xfrm>
          <a:prstGeom prst="ellipse">
            <a:avLst/>
          </a:prstGeom>
          <a:solidFill>
            <a:srgbClr val="00B0F0"/>
          </a:solidFill>
          <a:ln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0" tIns="46637" rIns="0" bIns="46637" numCol="1" rtlCol="0" anchor="ctr" anchorCtr="0" compatLnSpc="1">
            <a:prstTxWarp prst="textNoShape">
              <a:avLst/>
            </a:prstTxWarp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3344486" y="5118524"/>
            <a:ext cx="2320572" cy="627864"/>
          </a:xfrm>
          <a:prstGeom prst="rect">
            <a:avLst/>
          </a:prstGeom>
          <a:noFill/>
        </p:spPr>
        <p:txBody>
          <a:bodyPr wrap="non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400" dirty="0">
                <a:solidFill>
                  <a:srgbClr val="000000"/>
                </a:solidFill>
              </a:rPr>
              <a:t>State: Created.</a:t>
            </a:r>
          </a:p>
        </p:txBody>
      </p:sp>
      <p:sp>
        <p:nvSpPr>
          <p:cNvPr id="33" name="Oval 32"/>
          <p:cNvSpPr/>
          <p:nvPr/>
        </p:nvSpPr>
        <p:spPr bwMode="auto">
          <a:xfrm>
            <a:off x="3101010" y="5792495"/>
            <a:ext cx="243476" cy="243476"/>
          </a:xfrm>
          <a:prstGeom prst="ellipse">
            <a:avLst/>
          </a:prstGeom>
          <a:solidFill>
            <a:srgbClr val="FFC000"/>
          </a:solidFill>
          <a:ln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0" tIns="46637" rIns="0" bIns="46637" numCol="1" rtlCol="0" anchor="ctr" anchorCtr="0" compatLnSpc="1">
            <a:prstTxWarp prst="textNoShape">
              <a:avLst/>
            </a:prstTxWarp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3344487" y="5600301"/>
            <a:ext cx="2777427" cy="627864"/>
          </a:xfrm>
          <a:prstGeom prst="rect">
            <a:avLst/>
          </a:prstGeom>
          <a:noFill/>
        </p:spPr>
        <p:txBody>
          <a:bodyPr wrap="non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400" dirty="0">
                <a:solidFill>
                  <a:srgbClr val="000000"/>
                </a:solidFill>
              </a:rPr>
              <a:t>State: In progress.</a:t>
            </a:r>
          </a:p>
        </p:txBody>
      </p:sp>
      <p:sp>
        <p:nvSpPr>
          <p:cNvPr id="35" name="Oval 34"/>
          <p:cNvSpPr/>
          <p:nvPr/>
        </p:nvSpPr>
        <p:spPr bwMode="auto">
          <a:xfrm>
            <a:off x="6353808" y="5310718"/>
            <a:ext cx="243476" cy="243476"/>
          </a:xfrm>
          <a:prstGeom prst="ellipse">
            <a:avLst/>
          </a:prstGeom>
          <a:solidFill>
            <a:srgbClr val="00B050"/>
          </a:solidFill>
          <a:ln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0" tIns="46637" rIns="0" bIns="46637" numCol="1" rtlCol="0" anchor="ctr" anchorCtr="0" compatLnSpc="1">
            <a:prstTxWarp prst="textNoShape">
              <a:avLst/>
            </a:prstTxWarp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6597285" y="5118524"/>
            <a:ext cx="2581091" cy="627864"/>
          </a:xfrm>
          <a:prstGeom prst="rect">
            <a:avLst/>
          </a:prstGeom>
          <a:noFill/>
        </p:spPr>
        <p:txBody>
          <a:bodyPr wrap="non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400" dirty="0">
                <a:solidFill>
                  <a:srgbClr val="000000"/>
                </a:solidFill>
              </a:rPr>
              <a:t>State: Complete.</a:t>
            </a:r>
          </a:p>
        </p:txBody>
      </p:sp>
    </p:spTree>
    <p:extLst>
      <p:ext uri="{BB962C8B-B14F-4D97-AF65-F5344CB8AC3E}">
        <p14:creationId xmlns:p14="http://schemas.microsoft.com/office/powerpoint/2010/main" val="3451748963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500"/>
                            </p:stCondLst>
                            <p:childTnLst>
                              <p:par>
                                <p:cTn id="2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9" presetClass="emph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6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FC000"/>
                                      </p:to>
                                    </p:animClr>
                                    <p:animClr clrSpc="rgb" dir="cw">
                                      <p:cBhvr>
                                        <p:cTn id="27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C000"/>
                                      </p:to>
                                    </p:animClr>
                                    <p:set>
                                      <p:cBhvr>
                                        <p:cTn id="28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9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500"/>
                            </p:stCondLst>
                            <p:childTnLst>
                              <p:par>
                                <p:cTn id="31" presetID="19" presetClass="emph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3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FC000"/>
                                      </p:to>
                                    </p:animClr>
                                    <p:animClr clrSpc="rgb" dir="cw">
                                      <p:cBhvr>
                                        <p:cTn id="3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C000"/>
                                      </p:to>
                                    </p:animClr>
                                    <p:set>
                                      <p:cBhvr>
                                        <p:cTn id="3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5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0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500"/>
                            </p:stCondLst>
                            <p:childTnLst>
                              <p:par>
                                <p:cTn id="42" presetID="19" presetClass="emph" presetSubtype="0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43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animClr clrSpc="rgb" dir="cw">
                                      <p:cBhvr>
                                        <p:cTn id="44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45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46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1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500"/>
                            </p:stCondLst>
                            <p:childTnLst>
                              <p:par>
                                <p:cTn id="53" presetID="19" presetClass="emph" presetSubtype="0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5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animClr clrSpc="rgb" dir="cw">
                                      <p:cBhvr>
                                        <p:cTn id="55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56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5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 animBg="1"/>
      <p:bldP spid="25" grpId="0" animBg="1"/>
      <p:bldP spid="27" grpId="0" animBg="1"/>
      <p:bldP spid="28" grpId="0" animBg="1"/>
      <p:bldP spid="6" grpId="0" animBg="1"/>
      <p:bldP spid="6" grpId="1" animBg="1"/>
      <p:bldP spid="6" grpId="2" animBg="1"/>
      <p:bldP spid="31" grpId="0" animBg="1"/>
      <p:bldP spid="31" grpId="1" animBg="1"/>
      <p:bldP spid="31" grpId="2" animBg="1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Synchronous (Blocking)</a:t>
            </a:r>
          </a:p>
        </p:txBody>
      </p:sp>
      <p:cxnSp>
        <p:nvCxnSpPr>
          <p:cNvPr id="16" name="Straight Connector 15"/>
          <p:cNvCxnSpPr/>
          <p:nvPr/>
        </p:nvCxnSpPr>
        <p:spPr>
          <a:xfrm flipV="1">
            <a:off x="2638892" y="3064154"/>
            <a:ext cx="7024817" cy="617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/>
          <p:cNvSpPr txBox="1"/>
          <p:nvPr/>
        </p:nvSpPr>
        <p:spPr>
          <a:xfrm>
            <a:off x="2700675" y="2793332"/>
            <a:ext cx="1044146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50" dirty="0">
                <a:solidFill>
                  <a:schemeClr val="accent4"/>
                </a:solidFill>
              </a:rPr>
              <a:t>User mode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2700676" y="3070331"/>
            <a:ext cx="1217141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50" dirty="0">
                <a:solidFill>
                  <a:schemeClr val="accent4"/>
                </a:solidFill>
              </a:rPr>
              <a:t>Kernel mode</a:t>
            </a:r>
          </a:p>
        </p:txBody>
      </p:sp>
      <p:sp>
        <p:nvSpPr>
          <p:cNvPr id="19" name="Rectangle 18"/>
          <p:cNvSpPr/>
          <p:nvPr/>
        </p:nvSpPr>
        <p:spPr>
          <a:xfrm>
            <a:off x="3917816" y="1697002"/>
            <a:ext cx="4114800" cy="54627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350" dirty="0"/>
              <a:t>My code</a:t>
            </a:r>
          </a:p>
        </p:txBody>
      </p:sp>
      <p:sp>
        <p:nvSpPr>
          <p:cNvPr id="21" name="Rectangle 20"/>
          <p:cNvSpPr/>
          <p:nvPr/>
        </p:nvSpPr>
        <p:spPr>
          <a:xfrm>
            <a:off x="3917816" y="2458671"/>
            <a:ext cx="4114800" cy="1223320"/>
          </a:xfrm>
          <a:prstGeom prst="rect">
            <a:avLst/>
          </a:prstGeom>
          <a:solidFill>
            <a:schemeClr val="accent1">
              <a:alpha val="66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350" dirty="0"/>
              <a:t>OS</a:t>
            </a:r>
          </a:p>
        </p:txBody>
      </p:sp>
      <p:sp>
        <p:nvSpPr>
          <p:cNvPr id="22" name="Rectangle 21"/>
          <p:cNvSpPr/>
          <p:nvPr/>
        </p:nvSpPr>
        <p:spPr>
          <a:xfrm>
            <a:off x="3917816" y="3871206"/>
            <a:ext cx="4114800" cy="54627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350" dirty="0"/>
              <a:t>Device driver</a:t>
            </a:r>
          </a:p>
        </p:txBody>
      </p:sp>
      <p:sp>
        <p:nvSpPr>
          <p:cNvPr id="23" name="Rectangle 22"/>
          <p:cNvSpPr/>
          <p:nvPr/>
        </p:nvSpPr>
        <p:spPr>
          <a:xfrm>
            <a:off x="8122077" y="2182187"/>
            <a:ext cx="1252634" cy="386150"/>
          </a:xfrm>
          <a:prstGeom prst="rect">
            <a:avLst/>
          </a:prstGeom>
          <a:solidFill>
            <a:schemeClr val="accent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350" dirty="0"/>
              <a:t>Thread</a:t>
            </a:r>
          </a:p>
        </p:txBody>
      </p:sp>
      <p:sp>
        <p:nvSpPr>
          <p:cNvPr id="25" name="Rectangle 24"/>
          <p:cNvSpPr/>
          <p:nvPr/>
        </p:nvSpPr>
        <p:spPr>
          <a:xfrm>
            <a:off x="8122077" y="3566148"/>
            <a:ext cx="1252634" cy="386150"/>
          </a:xfrm>
          <a:prstGeom prst="rect">
            <a:avLst/>
          </a:prstGeom>
          <a:solidFill>
            <a:schemeClr val="accent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350" dirty="0"/>
              <a:t>IRP</a:t>
            </a:r>
          </a:p>
        </p:txBody>
      </p:sp>
      <p:sp>
        <p:nvSpPr>
          <p:cNvPr id="27" name="Rectangle 26"/>
          <p:cNvSpPr/>
          <p:nvPr/>
        </p:nvSpPr>
        <p:spPr>
          <a:xfrm>
            <a:off x="8407898" y="3952298"/>
            <a:ext cx="680990" cy="29307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350" dirty="0"/>
              <a:t>ISR</a:t>
            </a:r>
          </a:p>
        </p:txBody>
      </p:sp>
      <p:sp>
        <p:nvSpPr>
          <p:cNvPr id="28" name="Rectangle 27"/>
          <p:cNvSpPr/>
          <p:nvPr/>
        </p:nvSpPr>
        <p:spPr>
          <a:xfrm>
            <a:off x="8407897" y="2577881"/>
            <a:ext cx="680990" cy="29307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350" dirty="0"/>
              <a:t>APC</a:t>
            </a:r>
          </a:p>
        </p:txBody>
      </p:sp>
      <p:sp>
        <p:nvSpPr>
          <p:cNvPr id="6" name="Oval 5"/>
          <p:cNvSpPr/>
          <p:nvPr/>
        </p:nvSpPr>
        <p:spPr bwMode="auto">
          <a:xfrm>
            <a:off x="9464172" y="2253524"/>
            <a:ext cx="243476" cy="243476"/>
          </a:xfrm>
          <a:prstGeom prst="ellipse">
            <a:avLst/>
          </a:prstGeom>
          <a:solidFill>
            <a:srgbClr val="00B050"/>
          </a:solidFill>
          <a:ln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0" tIns="46637" rIns="0" bIns="46637" numCol="1" rtlCol="0" anchor="ctr" anchorCtr="0" compatLnSpc="1">
            <a:prstTxWarp prst="textNoShape">
              <a:avLst/>
            </a:prstTxWarp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31" name="Oval 30"/>
          <p:cNvSpPr/>
          <p:nvPr/>
        </p:nvSpPr>
        <p:spPr bwMode="auto">
          <a:xfrm>
            <a:off x="9464172" y="3637485"/>
            <a:ext cx="243476" cy="243476"/>
          </a:xfrm>
          <a:prstGeom prst="ellipse">
            <a:avLst/>
          </a:prstGeom>
          <a:solidFill>
            <a:srgbClr val="00B0F0"/>
          </a:solidFill>
          <a:ln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0" tIns="46637" rIns="0" bIns="46637" numCol="1" rtlCol="0" anchor="ctr" anchorCtr="0" compatLnSpc="1">
            <a:prstTxWarp prst="textNoShape">
              <a:avLst/>
            </a:prstTxWarp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1904711" y="4636747"/>
            <a:ext cx="8141011" cy="627864"/>
          </a:xfrm>
          <a:prstGeom prst="rect">
            <a:avLst/>
          </a:prstGeom>
          <a:noFill/>
        </p:spPr>
        <p:txBody>
          <a:bodyPr wrap="non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400" dirty="0">
                <a:solidFill>
                  <a:srgbClr val="000000"/>
                </a:solidFill>
              </a:rPr>
              <a:t>blog.stephencleary.com/2013/11/there-is-no-thread.html</a:t>
            </a:r>
          </a:p>
        </p:txBody>
      </p:sp>
      <p:sp>
        <p:nvSpPr>
          <p:cNvPr id="24" name="Oval 23"/>
          <p:cNvSpPr/>
          <p:nvPr/>
        </p:nvSpPr>
        <p:spPr bwMode="auto">
          <a:xfrm>
            <a:off x="3101010" y="5310718"/>
            <a:ext cx="243476" cy="243476"/>
          </a:xfrm>
          <a:prstGeom prst="ellipse">
            <a:avLst/>
          </a:prstGeom>
          <a:solidFill>
            <a:srgbClr val="00B0F0"/>
          </a:solidFill>
          <a:ln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0" tIns="46637" rIns="0" bIns="46637" numCol="1" rtlCol="0" anchor="ctr" anchorCtr="0" compatLnSpc="1">
            <a:prstTxWarp prst="textNoShape">
              <a:avLst/>
            </a:prstTxWarp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3344486" y="5118524"/>
            <a:ext cx="2320572" cy="627864"/>
          </a:xfrm>
          <a:prstGeom prst="rect">
            <a:avLst/>
          </a:prstGeom>
          <a:noFill/>
        </p:spPr>
        <p:txBody>
          <a:bodyPr wrap="non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400" dirty="0">
                <a:solidFill>
                  <a:srgbClr val="000000"/>
                </a:solidFill>
              </a:rPr>
              <a:t>State: Created.</a:t>
            </a:r>
          </a:p>
        </p:txBody>
      </p:sp>
      <p:sp>
        <p:nvSpPr>
          <p:cNvPr id="29" name="Oval 28"/>
          <p:cNvSpPr/>
          <p:nvPr/>
        </p:nvSpPr>
        <p:spPr bwMode="auto">
          <a:xfrm>
            <a:off x="3101010" y="5792495"/>
            <a:ext cx="243476" cy="243476"/>
          </a:xfrm>
          <a:prstGeom prst="ellipse">
            <a:avLst/>
          </a:prstGeom>
          <a:solidFill>
            <a:srgbClr val="FFC000"/>
          </a:solidFill>
          <a:ln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0" tIns="46637" rIns="0" bIns="46637" numCol="1" rtlCol="0" anchor="ctr" anchorCtr="0" compatLnSpc="1">
            <a:prstTxWarp prst="textNoShape">
              <a:avLst/>
            </a:prstTxWarp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3344487" y="5600301"/>
            <a:ext cx="2777427" cy="627864"/>
          </a:xfrm>
          <a:prstGeom prst="rect">
            <a:avLst/>
          </a:prstGeom>
          <a:noFill/>
        </p:spPr>
        <p:txBody>
          <a:bodyPr wrap="non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400" dirty="0">
                <a:solidFill>
                  <a:srgbClr val="000000"/>
                </a:solidFill>
              </a:rPr>
              <a:t>State: In progress.</a:t>
            </a:r>
          </a:p>
        </p:txBody>
      </p:sp>
      <p:sp>
        <p:nvSpPr>
          <p:cNvPr id="33" name="Oval 32"/>
          <p:cNvSpPr/>
          <p:nvPr/>
        </p:nvSpPr>
        <p:spPr bwMode="auto">
          <a:xfrm>
            <a:off x="6353808" y="5310718"/>
            <a:ext cx="243476" cy="243476"/>
          </a:xfrm>
          <a:prstGeom prst="ellipse">
            <a:avLst/>
          </a:prstGeom>
          <a:solidFill>
            <a:srgbClr val="00B050"/>
          </a:solidFill>
          <a:ln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0" tIns="46637" rIns="0" bIns="46637" numCol="1" rtlCol="0" anchor="ctr" anchorCtr="0" compatLnSpc="1">
            <a:prstTxWarp prst="textNoShape">
              <a:avLst/>
            </a:prstTxWarp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6597284" y="5118524"/>
            <a:ext cx="3841052" cy="627864"/>
          </a:xfrm>
          <a:prstGeom prst="rect">
            <a:avLst/>
          </a:prstGeom>
          <a:noFill/>
        </p:spPr>
        <p:txBody>
          <a:bodyPr wrap="non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400" dirty="0">
                <a:solidFill>
                  <a:srgbClr val="000000"/>
                </a:solidFill>
              </a:rPr>
              <a:t>State: Complete/Running.</a:t>
            </a:r>
          </a:p>
        </p:txBody>
      </p:sp>
      <p:sp>
        <p:nvSpPr>
          <p:cNvPr id="35" name="Oval 34"/>
          <p:cNvSpPr/>
          <p:nvPr/>
        </p:nvSpPr>
        <p:spPr bwMode="auto">
          <a:xfrm>
            <a:off x="6365389" y="5792495"/>
            <a:ext cx="243476" cy="243476"/>
          </a:xfrm>
          <a:prstGeom prst="ellipse">
            <a:avLst/>
          </a:prstGeom>
          <a:solidFill>
            <a:srgbClr val="FF0000"/>
          </a:solidFill>
          <a:ln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0" tIns="46637" rIns="0" bIns="46637" numCol="1" rtlCol="0" anchor="ctr" anchorCtr="0" compatLnSpc="1">
            <a:prstTxWarp prst="textNoShape">
              <a:avLst/>
            </a:prstTxWarp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6608866" y="5600301"/>
            <a:ext cx="2328907" cy="627864"/>
          </a:xfrm>
          <a:prstGeom prst="rect">
            <a:avLst/>
          </a:prstGeom>
          <a:noFill/>
        </p:spPr>
        <p:txBody>
          <a:bodyPr wrap="non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400" dirty="0">
                <a:solidFill>
                  <a:srgbClr val="000000"/>
                </a:solidFill>
              </a:rPr>
              <a:t>State: Blocked.</a:t>
            </a:r>
          </a:p>
        </p:txBody>
      </p:sp>
    </p:spTree>
    <p:extLst>
      <p:ext uri="{BB962C8B-B14F-4D97-AF65-F5344CB8AC3E}">
        <p14:creationId xmlns:p14="http://schemas.microsoft.com/office/powerpoint/2010/main" val="3180480345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500"/>
                            </p:stCondLst>
                            <p:childTnLst>
                              <p:par>
                                <p:cTn id="2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9" presetClass="emph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6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FC000"/>
                                      </p:to>
                                    </p:animClr>
                                    <p:animClr clrSpc="rgb" dir="cw">
                                      <p:cBhvr>
                                        <p:cTn id="27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C000"/>
                                      </p:to>
                                    </p:animClr>
                                    <p:set>
                                      <p:cBhvr>
                                        <p:cTn id="28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9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500"/>
                            </p:stCondLst>
                            <p:childTnLst>
                              <p:par>
                                <p:cTn id="31" presetID="19" presetClass="emph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3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animClr clrSpc="rgb" dir="cw">
                                      <p:cBhvr>
                                        <p:cTn id="3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3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5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0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500"/>
                            </p:stCondLst>
                            <p:childTnLst>
                              <p:par>
                                <p:cTn id="42" presetID="19" presetClass="emph" presetSubtype="0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43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animClr clrSpc="rgb" dir="cw">
                                      <p:cBhvr>
                                        <p:cTn id="44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45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46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1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500"/>
                            </p:stCondLst>
                            <p:childTnLst>
                              <p:par>
                                <p:cTn id="53" presetID="19" presetClass="emph" presetSubtype="0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5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animClr clrSpc="rgb" dir="cw">
                                      <p:cBhvr>
                                        <p:cTn id="55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56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5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 animBg="1"/>
      <p:bldP spid="25" grpId="0" animBg="1"/>
      <p:bldP spid="27" grpId="0" animBg="1"/>
      <p:bldP spid="28" grpId="0" animBg="1"/>
      <p:bldP spid="6" grpId="0" animBg="1"/>
      <p:bldP spid="6" grpId="1" animBg="1"/>
      <p:bldP spid="6" grpId="2" animBg="1"/>
      <p:bldP spid="31" grpId="0" animBg="1"/>
      <p:bldP spid="31" grpId="1" animBg="1"/>
      <p:bldP spid="31" grpId="2" animBg="1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Mind: Blown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1725929" y="1197324"/>
            <a:ext cx="8740142" cy="632737"/>
          </a:xfrm>
        </p:spPr>
        <p:txBody>
          <a:bodyPr/>
          <a:lstStyle/>
          <a:p>
            <a:r>
              <a:rPr lang="en-US" dirty="0"/>
              <a:t>How we think about I/O:</a:t>
            </a:r>
          </a:p>
        </p:txBody>
      </p:sp>
      <p:sp>
        <p:nvSpPr>
          <p:cNvPr id="4" name="Rectangle 3"/>
          <p:cNvSpPr/>
          <p:nvPr/>
        </p:nvSpPr>
        <p:spPr>
          <a:xfrm>
            <a:off x="4038600" y="1838207"/>
            <a:ext cx="4114800" cy="54627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350" dirty="0"/>
              <a:t>Asynchronous API (complex)</a:t>
            </a:r>
          </a:p>
        </p:txBody>
      </p:sp>
      <p:sp>
        <p:nvSpPr>
          <p:cNvPr id="5" name="Rectangle 4"/>
          <p:cNvSpPr/>
          <p:nvPr/>
        </p:nvSpPr>
        <p:spPr>
          <a:xfrm>
            <a:off x="4038600" y="2676407"/>
            <a:ext cx="4114800" cy="546271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350" dirty="0"/>
              <a:t>Synchronous API (simple)</a:t>
            </a:r>
          </a:p>
        </p:txBody>
      </p:sp>
      <p:sp>
        <p:nvSpPr>
          <p:cNvPr id="6" name="Down Arrow 5"/>
          <p:cNvSpPr/>
          <p:nvPr/>
        </p:nvSpPr>
        <p:spPr bwMode="auto">
          <a:xfrm>
            <a:off x="4713515" y="2392624"/>
            <a:ext cx="293915" cy="283783"/>
          </a:xfrm>
          <a:prstGeom prst="downArrow">
            <a:avLst/>
          </a:prstGeom>
          <a:ln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0" tIns="46637" rIns="0" bIns="46637" numCol="1" rtlCol="0" anchor="ctr" anchorCtr="0" compatLnSpc="1">
            <a:prstTxWarp prst="textNoShape">
              <a:avLst/>
            </a:prstTxWarp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7" name="Down Arrow 6"/>
          <p:cNvSpPr/>
          <p:nvPr/>
        </p:nvSpPr>
        <p:spPr bwMode="auto">
          <a:xfrm>
            <a:off x="5949043" y="2392624"/>
            <a:ext cx="293915" cy="283783"/>
          </a:xfrm>
          <a:prstGeom prst="downArrow">
            <a:avLst/>
          </a:prstGeom>
          <a:ln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0" tIns="46637" rIns="0" bIns="46637" numCol="1" rtlCol="0" anchor="ctr" anchorCtr="0" compatLnSpc="1">
            <a:prstTxWarp prst="textNoShape">
              <a:avLst/>
            </a:prstTxWarp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8" name="Down Arrow 7"/>
          <p:cNvSpPr/>
          <p:nvPr/>
        </p:nvSpPr>
        <p:spPr bwMode="auto">
          <a:xfrm>
            <a:off x="7184571" y="2392624"/>
            <a:ext cx="293915" cy="283783"/>
          </a:xfrm>
          <a:prstGeom prst="downArrow">
            <a:avLst/>
          </a:prstGeom>
          <a:ln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0" tIns="46637" rIns="0" bIns="46637" numCol="1" rtlCol="0" anchor="ctr" anchorCtr="0" compatLnSpc="1">
            <a:prstTxWarp prst="textNoShape">
              <a:avLst/>
            </a:prstTxWarp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21" name="Text Placeholder 2"/>
          <p:cNvSpPr txBox="1">
            <a:spLocks/>
          </p:cNvSpPr>
          <p:nvPr/>
        </p:nvSpPr>
        <p:spPr>
          <a:xfrm>
            <a:off x="1725929" y="3657496"/>
            <a:ext cx="8740142" cy="632737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>
            <a:lvl1pPr marL="0" marR="0" indent="0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3235" kern="1200" spc="0" baseline="0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Segoe UI" pitchFamily="34" charset="0"/>
                <a:ea typeface="+mn-ea"/>
                <a:cs typeface="Segoe UI" pitchFamily="34" charset="0"/>
              </a:defRPr>
            </a:lvl1pPr>
            <a:lvl2pPr marL="339726" marR="0" indent="0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353" kern="1200" spc="0" baseline="0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Segoe UI" pitchFamily="34" charset="0"/>
                <a:ea typeface="+mn-ea"/>
                <a:cs typeface="Segoe UI" pitchFamily="34" charset="0"/>
              </a:defRPr>
            </a:lvl2pPr>
            <a:lvl3pPr marL="573090" marR="0" indent="0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1961" kern="1200" spc="0" baseline="0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Segoe UI" pitchFamily="34" charset="0"/>
                <a:ea typeface="+mn-ea"/>
                <a:cs typeface="Segoe UI" pitchFamily="34" charset="0"/>
              </a:defRPr>
            </a:lvl3pPr>
            <a:lvl4pPr marL="798516" marR="0" indent="0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1765" kern="1200" spc="0" baseline="0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Segoe UI" pitchFamily="34" charset="0"/>
                <a:ea typeface="+mn-ea"/>
                <a:cs typeface="Segoe UI" pitchFamily="34" charset="0"/>
              </a:defRPr>
            </a:lvl4pPr>
            <a:lvl5pPr marL="1030292" marR="0" indent="0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1765" kern="1200" spc="0" baseline="0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Segoe UI" pitchFamily="34" charset="0"/>
                <a:ea typeface="+mn-ea"/>
                <a:cs typeface="Segoe UI" pitchFamily="34" charset="0"/>
              </a:defRPr>
            </a:lvl5pPr>
            <a:lvl6pPr marL="2514509" indent="-228592" algn="l" defTabSz="91436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93" indent="-228592" algn="l" defTabSz="91436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77" indent="-228592" algn="l" defTabSz="91436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61" indent="-228592" algn="l" defTabSz="91436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How it actually works:</a:t>
            </a:r>
          </a:p>
        </p:txBody>
      </p:sp>
      <p:sp>
        <p:nvSpPr>
          <p:cNvPr id="22" name="Rectangle 21"/>
          <p:cNvSpPr/>
          <p:nvPr/>
        </p:nvSpPr>
        <p:spPr>
          <a:xfrm>
            <a:off x="4038600" y="4298379"/>
            <a:ext cx="4114800" cy="546271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350" dirty="0"/>
              <a:t>Synchronous API (simple)</a:t>
            </a:r>
          </a:p>
        </p:txBody>
      </p:sp>
      <p:sp>
        <p:nvSpPr>
          <p:cNvPr id="23" name="Rectangle 22"/>
          <p:cNvSpPr/>
          <p:nvPr/>
        </p:nvSpPr>
        <p:spPr>
          <a:xfrm>
            <a:off x="4038600" y="5136579"/>
            <a:ext cx="4114800" cy="54627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350" dirty="0"/>
              <a:t>Asynchronous API (complex)</a:t>
            </a:r>
          </a:p>
        </p:txBody>
      </p:sp>
      <p:sp>
        <p:nvSpPr>
          <p:cNvPr id="24" name="Down Arrow 23"/>
          <p:cNvSpPr/>
          <p:nvPr/>
        </p:nvSpPr>
        <p:spPr bwMode="auto">
          <a:xfrm>
            <a:off x="4713515" y="4852796"/>
            <a:ext cx="293915" cy="283783"/>
          </a:xfrm>
          <a:prstGeom prst="downArrow">
            <a:avLst/>
          </a:prstGeom>
          <a:ln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0" tIns="46637" rIns="0" bIns="46637" numCol="1" rtlCol="0" anchor="ctr" anchorCtr="0" compatLnSpc="1">
            <a:prstTxWarp prst="textNoShape">
              <a:avLst/>
            </a:prstTxWarp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25" name="Down Arrow 24"/>
          <p:cNvSpPr/>
          <p:nvPr/>
        </p:nvSpPr>
        <p:spPr bwMode="auto">
          <a:xfrm>
            <a:off x="5949043" y="4852796"/>
            <a:ext cx="293915" cy="283783"/>
          </a:xfrm>
          <a:prstGeom prst="downArrow">
            <a:avLst/>
          </a:prstGeom>
          <a:ln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0" tIns="46637" rIns="0" bIns="46637" numCol="1" rtlCol="0" anchor="ctr" anchorCtr="0" compatLnSpc="1">
            <a:prstTxWarp prst="textNoShape">
              <a:avLst/>
            </a:prstTxWarp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26" name="Down Arrow 25"/>
          <p:cNvSpPr/>
          <p:nvPr/>
        </p:nvSpPr>
        <p:spPr bwMode="auto">
          <a:xfrm>
            <a:off x="7184571" y="4852796"/>
            <a:ext cx="293915" cy="283783"/>
          </a:xfrm>
          <a:prstGeom prst="downArrow">
            <a:avLst/>
          </a:prstGeom>
          <a:ln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0" tIns="46637" rIns="0" bIns="46637" numCol="1" rtlCol="0" anchor="ctr" anchorCtr="0" compatLnSpc="1">
            <a:prstTxWarp prst="textNoShape">
              <a:avLst/>
            </a:prstTxWarp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2965683057"/>
      </p:ext>
    </p:extLst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7000" y="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94444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Mind: Blown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1725929" y="1197324"/>
            <a:ext cx="8740142" cy="632737"/>
          </a:xfrm>
        </p:spPr>
        <p:txBody>
          <a:bodyPr/>
          <a:lstStyle/>
          <a:p>
            <a:r>
              <a:rPr lang="en-US" dirty="0"/>
              <a:t>How we think about I/O:</a:t>
            </a:r>
          </a:p>
        </p:txBody>
      </p:sp>
      <p:sp>
        <p:nvSpPr>
          <p:cNvPr id="4" name="Rectangle 3"/>
          <p:cNvSpPr/>
          <p:nvPr/>
        </p:nvSpPr>
        <p:spPr>
          <a:xfrm>
            <a:off x="4038600" y="1838207"/>
            <a:ext cx="4114800" cy="54627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350" dirty="0"/>
              <a:t>Asynchronous API (complex)</a:t>
            </a:r>
          </a:p>
        </p:txBody>
      </p:sp>
      <p:sp>
        <p:nvSpPr>
          <p:cNvPr id="5" name="Rectangle 4"/>
          <p:cNvSpPr/>
          <p:nvPr/>
        </p:nvSpPr>
        <p:spPr>
          <a:xfrm>
            <a:off x="4038600" y="2676407"/>
            <a:ext cx="4114800" cy="546271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350" dirty="0"/>
              <a:t>Synchronous API (simple)</a:t>
            </a:r>
          </a:p>
        </p:txBody>
      </p:sp>
      <p:sp>
        <p:nvSpPr>
          <p:cNvPr id="6" name="Down Arrow 5"/>
          <p:cNvSpPr/>
          <p:nvPr/>
        </p:nvSpPr>
        <p:spPr bwMode="auto">
          <a:xfrm>
            <a:off x="4713515" y="2392624"/>
            <a:ext cx="293915" cy="283783"/>
          </a:xfrm>
          <a:prstGeom prst="downArrow">
            <a:avLst/>
          </a:prstGeom>
          <a:ln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0" tIns="46637" rIns="0" bIns="46637" numCol="1" rtlCol="0" anchor="ctr" anchorCtr="0" compatLnSpc="1">
            <a:prstTxWarp prst="textNoShape">
              <a:avLst/>
            </a:prstTxWarp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7" name="Down Arrow 6"/>
          <p:cNvSpPr/>
          <p:nvPr/>
        </p:nvSpPr>
        <p:spPr bwMode="auto">
          <a:xfrm>
            <a:off x="5949043" y="2392624"/>
            <a:ext cx="293915" cy="283783"/>
          </a:xfrm>
          <a:prstGeom prst="downArrow">
            <a:avLst/>
          </a:prstGeom>
          <a:ln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0" tIns="46637" rIns="0" bIns="46637" numCol="1" rtlCol="0" anchor="ctr" anchorCtr="0" compatLnSpc="1">
            <a:prstTxWarp prst="textNoShape">
              <a:avLst/>
            </a:prstTxWarp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8" name="Down Arrow 7"/>
          <p:cNvSpPr/>
          <p:nvPr/>
        </p:nvSpPr>
        <p:spPr bwMode="auto">
          <a:xfrm>
            <a:off x="7184571" y="2392624"/>
            <a:ext cx="293915" cy="283783"/>
          </a:xfrm>
          <a:prstGeom prst="downArrow">
            <a:avLst/>
          </a:prstGeom>
          <a:ln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0" tIns="46637" rIns="0" bIns="46637" numCol="1" rtlCol="0" anchor="ctr" anchorCtr="0" compatLnSpc="1">
            <a:prstTxWarp prst="textNoShape">
              <a:avLst/>
            </a:prstTxWarp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21" name="Text Placeholder 2"/>
          <p:cNvSpPr txBox="1">
            <a:spLocks/>
          </p:cNvSpPr>
          <p:nvPr/>
        </p:nvSpPr>
        <p:spPr>
          <a:xfrm>
            <a:off x="1725929" y="3657496"/>
            <a:ext cx="8740142" cy="632737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>
            <a:lvl1pPr marL="0" marR="0" indent="0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3235" kern="1200" spc="0" baseline="0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Segoe UI" pitchFamily="34" charset="0"/>
                <a:ea typeface="+mn-ea"/>
                <a:cs typeface="Segoe UI" pitchFamily="34" charset="0"/>
              </a:defRPr>
            </a:lvl1pPr>
            <a:lvl2pPr marL="339726" marR="0" indent="0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353" kern="1200" spc="0" baseline="0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Segoe UI" pitchFamily="34" charset="0"/>
                <a:ea typeface="+mn-ea"/>
                <a:cs typeface="Segoe UI" pitchFamily="34" charset="0"/>
              </a:defRPr>
            </a:lvl2pPr>
            <a:lvl3pPr marL="573090" marR="0" indent="0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1961" kern="1200" spc="0" baseline="0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Segoe UI" pitchFamily="34" charset="0"/>
                <a:ea typeface="+mn-ea"/>
                <a:cs typeface="Segoe UI" pitchFamily="34" charset="0"/>
              </a:defRPr>
            </a:lvl3pPr>
            <a:lvl4pPr marL="798516" marR="0" indent="0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1765" kern="1200" spc="0" baseline="0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Segoe UI" pitchFamily="34" charset="0"/>
                <a:ea typeface="+mn-ea"/>
                <a:cs typeface="Segoe UI" pitchFamily="34" charset="0"/>
              </a:defRPr>
            </a:lvl4pPr>
            <a:lvl5pPr marL="1030292" marR="0" indent="0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1765" kern="1200" spc="0" baseline="0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Segoe UI" pitchFamily="34" charset="0"/>
                <a:ea typeface="+mn-ea"/>
                <a:cs typeface="Segoe UI" pitchFamily="34" charset="0"/>
              </a:defRPr>
            </a:lvl5pPr>
            <a:lvl6pPr marL="2514509" indent="-228592" algn="l" defTabSz="91436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93" indent="-228592" algn="l" defTabSz="91436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77" indent="-228592" algn="l" defTabSz="91436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61" indent="-228592" algn="l" defTabSz="91436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How it actually works:</a:t>
            </a:r>
          </a:p>
        </p:txBody>
      </p:sp>
      <p:sp>
        <p:nvSpPr>
          <p:cNvPr id="22" name="Rectangle 21"/>
          <p:cNvSpPr/>
          <p:nvPr/>
        </p:nvSpPr>
        <p:spPr>
          <a:xfrm>
            <a:off x="4038600" y="4298379"/>
            <a:ext cx="4114800" cy="546271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350" dirty="0"/>
              <a:t>Synchronous API (simple)</a:t>
            </a:r>
          </a:p>
        </p:txBody>
      </p:sp>
      <p:sp>
        <p:nvSpPr>
          <p:cNvPr id="23" name="Rectangle 22"/>
          <p:cNvSpPr/>
          <p:nvPr/>
        </p:nvSpPr>
        <p:spPr>
          <a:xfrm>
            <a:off x="4038600" y="5136579"/>
            <a:ext cx="4114800" cy="54627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350" dirty="0"/>
              <a:t>Asynchronous API (complex)</a:t>
            </a:r>
          </a:p>
        </p:txBody>
      </p:sp>
      <p:sp>
        <p:nvSpPr>
          <p:cNvPr id="24" name="Down Arrow 23"/>
          <p:cNvSpPr/>
          <p:nvPr/>
        </p:nvSpPr>
        <p:spPr bwMode="auto">
          <a:xfrm>
            <a:off x="4713515" y="4852796"/>
            <a:ext cx="293915" cy="283783"/>
          </a:xfrm>
          <a:prstGeom prst="downArrow">
            <a:avLst/>
          </a:prstGeom>
          <a:ln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0" tIns="46637" rIns="0" bIns="46637" numCol="1" rtlCol="0" anchor="ctr" anchorCtr="0" compatLnSpc="1">
            <a:prstTxWarp prst="textNoShape">
              <a:avLst/>
            </a:prstTxWarp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25" name="Down Arrow 24"/>
          <p:cNvSpPr/>
          <p:nvPr/>
        </p:nvSpPr>
        <p:spPr bwMode="auto">
          <a:xfrm>
            <a:off x="5949043" y="4852796"/>
            <a:ext cx="293915" cy="283783"/>
          </a:xfrm>
          <a:prstGeom prst="downArrow">
            <a:avLst/>
          </a:prstGeom>
          <a:ln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0" tIns="46637" rIns="0" bIns="46637" numCol="1" rtlCol="0" anchor="ctr" anchorCtr="0" compatLnSpc="1">
            <a:prstTxWarp prst="textNoShape">
              <a:avLst/>
            </a:prstTxWarp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26" name="Down Arrow 25"/>
          <p:cNvSpPr/>
          <p:nvPr/>
        </p:nvSpPr>
        <p:spPr bwMode="auto">
          <a:xfrm>
            <a:off x="7184571" y="4852796"/>
            <a:ext cx="293915" cy="283783"/>
          </a:xfrm>
          <a:prstGeom prst="downArrow">
            <a:avLst/>
          </a:prstGeom>
          <a:ln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0" tIns="46637" rIns="0" bIns="46637" numCol="1" rtlCol="0" anchor="ctr" anchorCtr="0" compatLnSpc="1">
            <a:prstTxWarp prst="textNoShape">
              <a:avLst/>
            </a:prstTxWarp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31528" y="2761507"/>
            <a:ext cx="2638425" cy="1981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77708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Asynchrony, What Is It Good For?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1725930" y="4789715"/>
            <a:ext cx="3305200" cy="627864"/>
          </a:xfrm>
          <a:prstGeom prst="rect">
            <a:avLst/>
          </a:prstGeom>
          <a:noFill/>
        </p:spPr>
        <p:txBody>
          <a:bodyPr wrap="non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4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Absolutely </a:t>
            </a:r>
            <a:r>
              <a:rPr lang="en-US" sz="2400" dirty="0" err="1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somethin</a:t>
            </a:r>
            <a:r>
              <a:rPr lang="en-US" sz="24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’!</a:t>
            </a:r>
          </a:p>
        </p:txBody>
      </p:sp>
    </p:spTree>
    <p:extLst>
      <p:ext uri="{BB962C8B-B14F-4D97-AF65-F5344CB8AC3E}">
        <p14:creationId xmlns:p14="http://schemas.microsoft.com/office/powerpoint/2010/main" val="3235373204"/>
      </p:ext>
    </p:extLst>
  </p:cSld>
  <p:clrMapOvr>
    <a:masterClrMapping/>
  </p:clrMapOvr>
  <p:transition>
    <p:fade/>
  </p:transition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Bringin’ It Home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What’s “asynchrony”, again?</a:t>
            </a:r>
          </a:p>
          <a:p>
            <a:pPr lvl="1"/>
            <a:r>
              <a:rPr lang="en-US"/>
              <a:t>Concurrency (doing more than one thing) without threads.</a:t>
            </a:r>
          </a:p>
          <a:p>
            <a:pPr lvl="1"/>
            <a:endParaRPr lang="en-US"/>
          </a:p>
          <a:p>
            <a:r>
              <a:rPr lang="en-US"/>
              <a:t>Where is asynchrony useful?</a:t>
            </a:r>
          </a:p>
          <a:p>
            <a:pPr lvl="1"/>
            <a:r>
              <a:rPr lang="en-US"/>
              <a:t>Any concurrency that doesn’t involve CPU code (e.g., I/O).</a:t>
            </a:r>
          </a:p>
          <a:p>
            <a:pPr lvl="1"/>
            <a:endParaRPr lang="en-US"/>
          </a:p>
          <a:p>
            <a:r>
              <a:rPr lang="en-US"/>
              <a:t>Why has asynchrony been ignored?</a:t>
            </a:r>
          </a:p>
          <a:p>
            <a:pPr lvl="1"/>
            <a:r>
              <a:rPr lang="en-US"/>
              <a:t>Because it’s complex; synchronous code is much easier.</a:t>
            </a:r>
          </a:p>
          <a:p>
            <a:pPr lvl="1"/>
            <a:endParaRPr lang="en-US"/>
          </a:p>
          <a:p>
            <a:r>
              <a:rPr lang="en-US"/>
              <a:t>What’s the big deal about async?</a:t>
            </a:r>
          </a:p>
          <a:p>
            <a:pPr lvl="1"/>
            <a:r>
              <a:rPr lang="en-US"/>
              <a:t>Async/await make asynchrony as easy as synchronous code! (almost)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28037105"/>
      </p:ext>
    </p:extLst>
  </p:cSld>
  <p:clrMapOvr>
    <a:masterClrMapping/>
  </p:clrMapOvr>
  <p:transition>
    <p:fade/>
  </p:transition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Keepin</a:t>
            </a:r>
            <a:r>
              <a:rPr lang="en-US" dirty="0"/>
              <a:t>’ It Real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1725929" y="1197324"/>
            <a:ext cx="8740142" cy="632737"/>
          </a:xfrm>
        </p:spPr>
        <p:txBody>
          <a:bodyPr/>
          <a:lstStyle/>
          <a:p>
            <a:pPr algn="ctr"/>
            <a:r>
              <a:rPr lang="en-US" dirty="0"/>
              <a:t>Real-world benefits from asynchrony</a:t>
            </a:r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02557013"/>
              </p:ext>
            </p:extLst>
          </p:nvPr>
        </p:nvGraphicFramePr>
        <p:xfrm>
          <a:off x="2098221" y="2069546"/>
          <a:ext cx="7995558" cy="400157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99777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99777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536043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Client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Server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36043">
                <a:tc>
                  <a:txBody>
                    <a:bodyPr/>
                    <a:lstStyle/>
                    <a:p>
                      <a:pPr algn="l"/>
                      <a:r>
                        <a:rPr lang="en-US" sz="2400" dirty="0"/>
                        <a:t>Primary benefit: </a:t>
                      </a:r>
                      <a:r>
                        <a:rPr lang="en-US" sz="2400" i="1" dirty="0"/>
                        <a:t>Responsiveness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400" dirty="0"/>
                        <a:t>Primary benefit: </a:t>
                      </a:r>
                      <a:r>
                        <a:rPr lang="en-US" sz="2400" i="1" dirty="0"/>
                        <a:t>Scalability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909805">
                <a:tc>
                  <a:txBody>
                    <a:bodyPr/>
                    <a:lstStyle/>
                    <a:p>
                      <a:r>
                        <a:rPr lang="en-US" sz="2400" dirty="0"/>
                        <a:t>Keep UI thread free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Minimize threads used to</a:t>
                      </a:r>
                      <a:r>
                        <a:rPr lang="en-US" sz="2400" baseline="0" dirty="0"/>
                        <a:t> serve requests</a:t>
                      </a:r>
                      <a:endParaRPr lang="en-US" sz="2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36043">
                <a:tc>
                  <a:txBody>
                    <a:bodyPr/>
                    <a:lstStyle/>
                    <a:p>
                      <a:r>
                        <a:rPr lang="en-US" sz="2400" dirty="0"/>
                        <a:t>Better UX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10x-100x scalability</a:t>
                      </a:r>
                      <a:r>
                        <a:rPr lang="en-US" sz="2400" baseline="0" dirty="0"/>
                        <a:t> (same box)</a:t>
                      </a:r>
                      <a:endParaRPr lang="en-US" sz="2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909805">
                <a:tc>
                  <a:txBody>
                    <a:bodyPr/>
                    <a:lstStyle/>
                    <a:p>
                      <a:r>
                        <a:rPr lang="en-US" sz="2400" dirty="0"/>
                        <a:t>Required</a:t>
                      </a:r>
                      <a:r>
                        <a:rPr lang="en-US" sz="2400" baseline="0" dirty="0"/>
                        <a:t> by many app stores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Faster</a:t>
                      </a:r>
                      <a:r>
                        <a:rPr lang="en-US" sz="2400" baseline="0" dirty="0"/>
                        <a:t> response to bursting traffic</a:t>
                      </a:r>
                      <a:endParaRPr lang="en-US" sz="2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902109500"/>
      </p:ext>
    </p:extLst>
  </p:cSld>
  <p:clrMapOvr>
    <a:masterClrMapping/>
  </p:clrMapOvr>
  <p:transition>
    <p:fade/>
  </p:transition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Kickin</a:t>
            </a:r>
            <a:r>
              <a:rPr lang="en-US" dirty="0"/>
              <a:t>’ It Old School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1725929" y="1197324"/>
            <a:ext cx="8740142" cy="632737"/>
          </a:xfrm>
        </p:spPr>
        <p:txBody>
          <a:bodyPr/>
          <a:lstStyle/>
          <a:p>
            <a:pPr algn="ctr"/>
            <a:r>
              <a:rPr lang="en-US" dirty="0"/>
              <a:t>The way it used to be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3178628" y="1970313"/>
            <a:ext cx="1675715" cy="960263"/>
          </a:xfrm>
          <a:prstGeom prst="rect">
            <a:avLst/>
          </a:prstGeom>
          <a:noFill/>
        </p:spPr>
        <p:txBody>
          <a:bodyPr wrap="none" lIns="182880" tIns="146304" rIns="182880" bIns="146304" rtlCol="0">
            <a:spAutoFit/>
          </a:bodyPr>
          <a:lstStyle/>
          <a:p>
            <a:pPr algn="ctr">
              <a:lnSpc>
                <a:spcPct val="90000"/>
              </a:lnSpc>
              <a:spcAft>
                <a:spcPts val="600"/>
              </a:spcAft>
            </a:pPr>
            <a:r>
              <a:rPr lang="en-US" sz="2400" dirty="0">
                <a:solidFill>
                  <a:srgbClr val="000000"/>
                </a:solidFill>
              </a:rPr>
              <a:t>Client</a:t>
            </a:r>
            <a:br>
              <a:rPr lang="en-US" sz="2400" dirty="0">
                <a:solidFill>
                  <a:srgbClr val="000000"/>
                </a:solidFill>
              </a:rPr>
            </a:br>
            <a:r>
              <a:rPr lang="en-US" sz="2400" dirty="0">
                <a:solidFill>
                  <a:srgbClr val="000000"/>
                </a:solidFill>
              </a:rPr>
              <a:t>(Desktop)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6761446" y="1970313"/>
            <a:ext cx="2282484" cy="960263"/>
          </a:xfrm>
          <a:prstGeom prst="rect">
            <a:avLst/>
          </a:prstGeom>
          <a:noFill/>
        </p:spPr>
        <p:txBody>
          <a:bodyPr wrap="none" lIns="182880" tIns="146304" rIns="182880" bIns="146304" rtlCol="0">
            <a:spAutoFit/>
          </a:bodyPr>
          <a:lstStyle/>
          <a:p>
            <a:pPr algn="ctr">
              <a:lnSpc>
                <a:spcPct val="90000"/>
              </a:lnSpc>
              <a:spcAft>
                <a:spcPts val="600"/>
              </a:spcAft>
            </a:pPr>
            <a:r>
              <a:rPr lang="en-US" sz="2400" dirty="0">
                <a:solidFill>
                  <a:srgbClr val="000000"/>
                </a:solidFill>
              </a:rPr>
              <a:t>Server</a:t>
            </a:r>
            <a:br>
              <a:rPr lang="en-US" sz="2400" dirty="0">
                <a:solidFill>
                  <a:srgbClr val="000000"/>
                </a:solidFill>
              </a:rPr>
            </a:br>
            <a:r>
              <a:rPr lang="en-US" sz="2400" dirty="0">
                <a:solidFill>
                  <a:srgbClr val="000000"/>
                </a:solidFill>
              </a:rPr>
              <a:t>(On-Premises)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61446" y="2930575"/>
            <a:ext cx="2282484" cy="1711864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77398" y="2930576"/>
            <a:ext cx="2878173" cy="2641147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02588" y="4642439"/>
            <a:ext cx="1600200" cy="1600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919389"/>
      </p:ext>
    </p:extLst>
  </p:cSld>
  <p:clrMapOvr>
    <a:masterClrMapping/>
  </p:clrMapOvr>
  <p:transition>
    <p:fade/>
  </p:transition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Diggin</a:t>
            </a:r>
            <a:r>
              <a:rPr lang="en-US" dirty="0"/>
              <a:t>’ That Hip Asynchrony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1725929" y="1197324"/>
            <a:ext cx="8740142" cy="632737"/>
          </a:xfrm>
        </p:spPr>
        <p:txBody>
          <a:bodyPr/>
          <a:lstStyle/>
          <a:p>
            <a:pPr algn="ctr"/>
            <a:r>
              <a:rPr lang="en-US" dirty="0"/>
              <a:t>The way of the future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3264356" y="1970313"/>
            <a:ext cx="1504258" cy="960263"/>
          </a:xfrm>
          <a:prstGeom prst="rect">
            <a:avLst/>
          </a:prstGeom>
          <a:noFill/>
        </p:spPr>
        <p:txBody>
          <a:bodyPr wrap="none" lIns="182880" tIns="146304" rIns="182880" bIns="146304" rtlCol="0">
            <a:spAutoFit/>
          </a:bodyPr>
          <a:lstStyle/>
          <a:p>
            <a:pPr algn="ctr">
              <a:lnSpc>
                <a:spcPct val="90000"/>
              </a:lnSpc>
              <a:spcAft>
                <a:spcPts val="600"/>
              </a:spcAft>
            </a:pPr>
            <a:r>
              <a:rPr lang="en-US" sz="2400" dirty="0">
                <a:solidFill>
                  <a:srgbClr val="000000"/>
                </a:solidFill>
              </a:rPr>
              <a:t>Client</a:t>
            </a:r>
            <a:br>
              <a:rPr lang="en-US" sz="2400" dirty="0">
                <a:solidFill>
                  <a:srgbClr val="000000"/>
                </a:solidFill>
              </a:rPr>
            </a:br>
            <a:r>
              <a:rPr lang="en-US" sz="2400" dirty="0">
                <a:solidFill>
                  <a:srgbClr val="000000"/>
                </a:solidFill>
              </a:rPr>
              <a:t>(Mobile)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7223496" y="1970313"/>
            <a:ext cx="1358385" cy="960263"/>
          </a:xfrm>
          <a:prstGeom prst="rect">
            <a:avLst/>
          </a:prstGeom>
          <a:noFill/>
        </p:spPr>
        <p:txBody>
          <a:bodyPr wrap="none" lIns="182880" tIns="146304" rIns="182880" bIns="146304" rtlCol="0">
            <a:spAutoFit/>
          </a:bodyPr>
          <a:lstStyle/>
          <a:p>
            <a:pPr algn="ctr">
              <a:lnSpc>
                <a:spcPct val="90000"/>
              </a:lnSpc>
              <a:spcAft>
                <a:spcPts val="600"/>
              </a:spcAft>
            </a:pPr>
            <a:r>
              <a:rPr lang="en-US" sz="2400" dirty="0">
                <a:solidFill>
                  <a:srgbClr val="000000"/>
                </a:solidFill>
              </a:rPr>
              <a:t>Server</a:t>
            </a:r>
            <a:br>
              <a:rPr lang="en-US" sz="2400" dirty="0">
                <a:solidFill>
                  <a:srgbClr val="000000"/>
                </a:solidFill>
              </a:rPr>
            </a:br>
            <a:r>
              <a:rPr lang="en-US" sz="2400" dirty="0">
                <a:solidFill>
                  <a:srgbClr val="000000"/>
                </a:solidFill>
              </a:rPr>
              <a:t>(Cloud)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49953" y="2930575"/>
            <a:ext cx="2921377" cy="1991848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17041" y="2930575"/>
            <a:ext cx="2176079" cy="1761168"/>
          </a:xfrm>
          <a:prstGeom prst="rect">
            <a:avLst/>
          </a:prstGeom>
        </p:spPr>
      </p:pic>
      <p:grpSp>
        <p:nvGrpSpPr>
          <p:cNvPr id="14" name="Group 13"/>
          <p:cNvGrpSpPr/>
          <p:nvPr/>
        </p:nvGrpSpPr>
        <p:grpSpPr>
          <a:xfrm>
            <a:off x="6923761" y="4691743"/>
            <a:ext cx="1957853" cy="897754"/>
            <a:chOff x="5293040" y="4691742"/>
            <a:chExt cx="1957853" cy="897754"/>
          </a:xfrm>
        </p:grpSpPr>
        <p:pic>
          <p:nvPicPr>
            <p:cNvPr id="11" name="Picture 10"/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293040" y="4691743"/>
              <a:ext cx="897753" cy="897753"/>
            </a:xfrm>
            <a:prstGeom prst="rect">
              <a:avLst/>
            </a:prstGeom>
          </p:spPr>
        </p:pic>
        <p:pic>
          <p:nvPicPr>
            <p:cNvPr id="12" name="Picture 11"/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831839" y="4691743"/>
              <a:ext cx="897753" cy="897753"/>
            </a:xfrm>
            <a:prstGeom prst="rect">
              <a:avLst/>
            </a:prstGeom>
          </p:spPr>
        </p:pic>
        <p:pic>
          <p:nvPicPr>
            <p:cNvPr id="13" name="Picture 12"/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353140" y="4691742"/>
              <a:ext cx="897753" cy="89775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56825232"/>
      </p:ext>
    </p:extLst>
  </p:cSld>
  <p:clrMapOvr>
    <a:masterClrMapping/>
  </p:clrMapOvr>
  <p:transition>
    <p:fade/>
  </p:transition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It Ain’t All Fly, Tho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269239" y="1208210"/>
            <a:ext cx="11653523" cy="3918637"/>
          </a:xfrm>
        </p:spPr>
        <p:txBody>
          <a:bodyPr/>
          <a:lstStyle/>
          <a:p>
            <a:r>
              <a:rPr lang="en-US" dirty="0"/>
              <a:t>The problem with asynchrony: it’s hard!</a:t>
            </a:r>
          </a:p>
          <a:p>
            <a:endParaRPr lang="en-US" dirty="0"/>
          </a:p>
          <a:p>
            <a:r>
              <a:rPr lang="en-US" dirty="0"/>
              <a:t>Hard to: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Reason about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Write code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Debug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Understand and maintain the code!</a:t>
            </a:r>
          </a:p>
        </p:txBody>
      </p:sp>
    </p:spTree>
    <p:extLst>
      <p:ext uri="{BB962C8B-B14F-4D97-AF65-F5344CB8AC3E}">
        <p14:creationId xmlns:p14="http://schemas.microsoft.com/office/powerpoint/2010/main" val="3221971836"/>
      </p:ext>
    </p:extLst>
  </p:cSld>
  <p:clrMapOvr>
    <a:masterClrMapping/>
  </p:clrMapOvr>
  <p:transition>
    <p:fade/>
  </p:transition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Async is Dyno-Mite!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269239" y="1197324"/>
            <a:ext cx="11653523" cy="4366708"/>
          </a:xfrm>
        </p:spPr>
        <p:txBody>
          <a:bodyPr/>
          <a:lstStyle/>
          <a:p>
            <a:endParaRPr lang="en-US"/>
          </a:p>
          <a:p>
            <a:endParaRPr lang="en-US"/>
          </a:p>
          <a:p>
            <a:endParaRPr lang="en-US"/>
          </a:p>
          <a:p>
            <a:endParaRPr lang="en-US"/>
          </a:p>
          <a:p>
            <a:endParaRPr lang="en-US"/>
          </a:p>
          <a:p>
            <a:endParaRPr lang="en-US"/>
          </a:p>
          <a:p>
            <a:r>
              <a:rPr lang="en-US"/>
              <a:t>Note</a:t>
            </a:r>
            <a:r>
              <a:rPr lang="en-US" dirty="0"/>
              <a:t>: functional languages (with macros) do not need async/await as a language feature.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3771901" y="1987127"/>
            <a:ext cx="4980213" cy="1458861"/>
          </a:xfrm>
          <a:prstGeom prst="rect">
            <a:avLst/>
          </a:prstGeom>
          <a:solidFill>
            <a:schemeClr val="accent1"/>
          </a:solidFill>
        </p:spPr>
        <p:txBody>
          <a:bodyPr wrap="square" lIns="182880" tIns="146304" rIns="182880" bIns="146304" rtlCol="0">
            <a:spAutoFit/>
          </a:bodyPr>
          <a:lstStyle/>
          <a:p>
            <a:pPr algn="ctr">
              <a:lnSpc>
                <a:spcPct val="90000"/>
              </a:lnSpc>
              <a:spcAft>
                <a:spcPts val="600"/>
              </a:spcAft>
            </a:pPr>
            <a:r>
              <a:rPr lang="en-US" sz="28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The </a:t>
            </a:r>
            <a:r>
              <a:rPr lang="en-US" sz="2800" i="1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entire purpose</a:t>
            </a:r>
            <a:br>
              <a:rPr lang="en-US" sz="2800" i="1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</a:br>
            <a:r>
              <a:rPr lang="en-US" sz="28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of async/await</a:t>
            </a:r>
            <a:br>
              <a:rPr lang="en-US" sz="28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</a:br>
            <a:r>
              <a:rPr lang="en-US" sz="28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is to make asynchrony easier.</a:t>
            </a:r>
          </a:p>
        </p:txBody>
      </p:sp>
    </p:spTree>
    <p:extLst>
      <p:ext uri="{BB962C8B-B14F-4D97-AF65-F5344CB8AC3E}">
        <p14:creationId xmlns:p14="http://schemas.microsoft.com/office/powerpoint/2010/main" val="3712456011"/>
      </p:ext>
    </p:extLst>
  </p:cSld>
  <p:clrMapOvr>
    <a:masterClrMapping/>
  </p:clrMapOvr>
  <p:transition>
    <p:fade/>
  </p:transition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Asynchrony is concurrency without threads.</a:t>
            </a:r>
          </a:p>
          <a:p>
            <a:pPr lvl="1"/>
            <a:r>
              <a:rPr lang="en-US"/>
              <a:t>Truly without threads. Not even OS or driver threads.</a:t>
            </a:r>
          </a:p>
          <a:p>
            <a:r>
              <a:rPr lang="en-US"/>
              <a:t>Benefits of asynchrony:</a:t>
            </a:r>
          </a:p>
          <a:p>
            <a:pPr lvl="1"/>
            <a:r>
              <a:rPr lang="en-US"/>
              <a:t>Responsiveness for clients (especially mobile).</a:t>
            </a:r>
          </a:p>
          <a:p>
            <a:pPr lvl="1"/>
            <a:r>
              <a:rPr lang="en-US"/>
              <a:t>Scalability for servers (especially cloud).</a:t>
            </a:r>
          </a:p>
          <a:p>
            <a:r>
              <a:rPr lang="en-US"/>
              <a:t>But asynchrony is hard. </a:t>
            </a:r>
            <a:r>
              <a:rPr lang="en-US">
                <a:sym typeface="Wingdings" panose="05000000000000000000" pitchFamily="2" charset="2"/>
              </a:rPr>
              <a:t></a:t>
            </a:r>
            <a:endParaRPr lang="en-US"/>
          </a:p>
          <a:p>
            <a:r>
              <a:rPr lang="en-US"/>
              <a:t>Languages are adopting async to make asynchrony easier.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Summary So Far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250101"/>
      </p:ext>
    </p:extLst>
  </p:cSld>
  <p:clrMapOvr>
    <a:masterClrMapping/>
  </p:clrMapOvr>
  <p:transition>
    <p:fade/>
  </p:transition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Async as a Language Feature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6274773"/>
      </p:ext>
    </p:extLst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43200" y="3543300"/>
            <a:ext cx="6629400" cy="331470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49828" y="0"/>
            <a:ext cx="6616147" cy="32942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01014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Today’s Fortune Cookie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3110798" y="1621455"/>
            <a:ext cx="6117770" cy="1071062"/>
          </a:xfrm>
          <a:prstGeom prst="rect">
            <a:avLst/>
          </a:prstGeom>
          <a:solidFill>
            <a:schemeClr val="accent1"/>
          </a:solidFill>
        </p:spPr>
        <p:txBody>
          <a:bodyPr wrap="square" lIns="182880" tIns="146304" rIns="182880" bIns="146304" rtlCol="0">
            <a:spAutoFit/>
          </a:bodyPr>
          <a:lstStyle/>
          <a:p>
            <a:pPr algn="ctr">
              <a:lnSpc>
                <a:spcPct val="90000"/>
              </a:lnSpc>
              <a:spcAft>
                <a:spcPts val="600"/>
              </a:spcAft>
            </a:pPr>
            <a:r>
              <a:rPr lang="en-US" sz="28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To understand present,</a:t>
            </a:r>
            <a:br>
              <a:rPr lang="en-US" sz="28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</a:br>
            <a:r>
              <a:rPr lang="en-US" sz="28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One must first understand past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51513" y="3124796"/>
            <a:ext cx="4436340" cy="26990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7299685"/>
      </p:ext>
    </p:extLst>
  </p:cSld>
  <p:clrMapOvr>
    <a:masterClrMapping/>
  </p:clrMapOvr>
  <p:transition>
    <p:fade/>
  </p:transition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Archaeology of Asynchrony</a:t>
            </a:r>
          </a:p>
        </p:txBody>
      </p:sp>
      <p:graphicFrame>
        <p:nvGraphicFramePr>
          <p:cNvPr id="4" name="Diagram 3"/>
          <p:cNvGraphicFramePr/>
          <p:nvPr>
            <p:extLst>
              <p:ext uri="{D42A27DB-BD31-4B8C-83A1-F6EECF244321}">
                <p14:modId xmlns:p14="http://schemas.microsoft.com/office/powerpoint/2010/main" val="2529746637"/>
              </p:ext>
            </p:extLst>
          </p:nvPr>
        </p:nvGraphicFramePr>
        <p:xfrm>
          <a:off x="1709058" y="1886858"/>
          <a:ext cx="8740141" cy="382814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5" name="Up Arrow 4"/>
          <p:cNvSpPr/>
          <p:nvPr/>
        </p:nvSpPr>
        <p:spPr bwMode="auto">
          <a:xfrm>
            <a:off x="9144001" y="2120900"/>
            <a:ext cx="1109255" cy="3360056"/>
          </a:xfrm>
          <a:prstGeom prst="upArrow">
            <a:avLst/>
          </a:prstGeom>
          <a:solidFill>
            <a:srgbClr val="FFFF00"/>
          </a:solidFill>
          <a:ln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wrap="square" lIns="0" tIns="46637" rIns="0" bIns="46637" numCol="1" rtlCol="0" anchor="ctr" anchorCtr="0" compatLnSpc="1">
            <a:prstTxWarp prst="textNoShape">
              <a:avLst/>
            </a:prstTxWarp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r>
              <a:rPr lang="en-US" sz="3200" dirty="0">
                <a:solidFill>
                  <a:srgbClr val="000000"/>
                </a:solidFill>
              </a:rPr>
              <a:t>Time</a:t>
            </a:r>
          </a:p>
        </p:txBody>
      </p:sp>
    </p:spTree>
    <p:extLst>
      <p:ext uri="{BB962C8B-B14F-4D97-AF65-F5344CB8AC3E}">
        <p14:creationId xmlns:p14="http://schemas.microsoft.com/office/powerpoint/2010/main" val="2346674545"/>
      </p:ext>
    </p:extLst>
  </p:cSld>
  <p:clrMapOvr>
    <a:masterClrMapping/>
  </p:clrMapOvr>
  <p:transition>
    <p:fade/>
  </p:transition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Example Secret Sauce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0" y="1197324"/>
            <a:ext cx="12192000" cy="3370987"/>
          </a:xfrm>
        </p:spPr>
        <p:txBody>
          <a:bodyPr/>
          <a:lstStyle/>
          <a:p>
            <a:endParaRPr lang="en-US" dirty="0"/>
          </a:p>
          <a:p>
            <a:pPr algn="ctr"/>
            <a:r>
              <a:rPr lang="en-US" i="1" dirty="0"/>
              <a:t>Company Confidential</a:t>
            </a:r>
          </a:p>
          <a:p>
            <a:endParaRPr lang="en-US" dirty="0"/>
          </a:p>
          <a:p>
            <a:r>
              <a:rPr lang="en-US" dirty="0"/>
              <a:t>Our application will: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Download a string from </a:t>
            </a:r>
            <a:r>
              <a:rPr lang="en-US" dirty="0" err="1"/>
              <a:t>teh</a:t>
            </a:r>
            <a:r>
              <a:rPr lang="en-US" dirty="0"/>
              <a:t> internets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Save it to a database</a:t>
            </a:r>
          </a:p>
        </p:txBody>
      </p:sp>
      <p:cxnSp>
        <p:nvCxnSpPr>
          <p:cNvPr id="5" name="Straight Connector 4"/>
          <p:cNvCxnSpPr/>
          <p:nvPr/>
        </p:nvCxnSpPr>
        <p:spPr>
          <a:xfrm flipV="1">
            <a:off x="2329543" y="3886201"/>
            <a:ext cx="1817914" cy="10887"/>
          </a:xfrm>
          <a:prstGeom prst="line">
            <a:avLst/>
          </a:prstGeom>
          <a:ln w="38100">
            <a:solidFill>
              <a:srgbClr val="FF0000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/>
        </p:nvCxnSpPr>
        <p:spPr>
          <a:xfrm flipV="1">
            <a:off x="2324100" y="4449727"/>
            <a:ext cx="874528" cy="2533"/>
          </a:xfrm>
          <a:prstGeom prst="line">
            <a:avLst/>
          </a:prstGeom>
          <a:ln w="38100">
            <a:solidFill>
              <a:srgbClr val="FF0000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13277236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Synchronous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1725929" y="1197323"/>
            <a:ext cx="8740142" cy="923330"/>
          </a:xfr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  <a:ln>
            <a:noFill/>
          </a:ln>
        </p:spPr>
        <p:txBody>
          <a:bodyPr/>
          <a:lstStyle/>
          <a:p>
            <a:r>
              <a:rPr lang="en-US" sz="2400" dirty="0">
                <a:latin typeface="Consolas" panose="020B0609020204030204" pitchFamily="49" charset="0"/>
              </a:rPr>
              <a:t>string Download();</a:t>
            </a:r>
          </a:p>
          <a:p>
            <a:r>
              <a:rPr lang="en-US" sz="2400" dirty="0">
                <a:latin typeface="Consolas" panose="020B0609020204030204" pitchFamily="49" charset="0"/>
              </a:rPr>
              <a:t>void Save(string);</a:t>
            </a:r>
          </a:p>
        </p:txBody>
      </p:sp>
      <p:sp>
        <p:nvSpPr>
          <p:cNvPr id="4" name="Text Placeholder 2"/>
          <p:cNvSpPr txBox="1">
            <a:spLocks/>
          </p:cNvSpPr>
          <p:nvPr/>
        </p:nvSpPr>
        <p:spPr>
          <a:xfrm>
            <a:off x="1725929" y="2128799"/>
            <a:ext cx="8740142" cy="1735860"/>
          </a:xfrm>
          <a:prstGeom prst="rect">
            <a:avLst/>
          </a:prstGeom>
          <a:noFill/>
          <a:ln>
            <a:noFill/>
          </a:ln>
        </p:spPr>
        <p:txBody>
          <a:bodyPr vert="horz" wrap="square" lIns="146304" tIns="91440" rIns="146304" bIns="91440" rtlCol="0">
            <a:spAutoFit/>
          </a:bodyPr>
          <a:lstStyle>
            <a:lvl1pPr marL="0" marR="0" indent="0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3235" kern="1200" spc="0" baseline="0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Segoe UI" pitchFamily="34" charset="0"/>
                <a:ea typeface="+mn-ea"/>
                <a:cs typeface="Segoe UI" pitchFamily="34" charset="0"/>
              </a:defRPr>
            </a:lvl1pPr>
            <a:lvl2pPr marL="339726" marR="0" indent="0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353" kern="1200" spc="0" baseline="0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Segoe UI" pitchFamily="34" charset="0"/>
                <a:ea typeface="+mn-ea"/>
                <a:cs typeface="Segoe UI" pitchFamily="34" charset="0"/>
              </a:defRPr>
            </a:lvl2pPr>
            <a:lvl3pPr marL="573090" marR="0" indent="0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1961" kern="1200" spc="0" baseline="0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Segoe UI" pitchFamily="34" charset="0"/>
                <a:ea typeface="+mn-ea"/>
                <a:cs typeface="Segoe UI" pitchFamily="34" charset="0"/>
              </a:defRPr>
            </a:lvl3pPr>
            <a:lvl4pPr marL="798516" marR="0" indent="0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1765" kern="1200" spc="0" baseline="0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Segoe UI" pitchFamily="34" charset="0"/>
                <a:ea typeface="+mn-ea"/>
                <a:cs typeface="Segoe UI" pitchFamily="34" charset="0"/>
              </a:defRPr>
            </a:lvl4pPr>
            <a:lvl5pPr marL="1030292" marR="0" indent="0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1765" kern="1200" spc="0" baseline="0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Segoe UI" pitchFamily="34" charset="0"/>
                <a:ea typeface="+mn-ea"/>
                <a:cs typeface="Segoe UI" pitchFamily="34" charset="0"/>
              </a:defRPr>
            </a:lvl5pPr>
            <a:lvl6pPr marL="2514509" indent="-228592" algn="l" defTabSz="91436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93" indent="-228592" algn="l" defTabSz="91436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77" indent="-228592" algn="l" defTabSz="91436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61" indent="-228592" algn="l" defTabSz="91436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>
                <a:latin typeface="Consolas" panose="020B0609020204030204" pitchFamily="49" charset="0"/>
              </a:rPr>
              <a:t>void </a:t>
            </a:r>
            <a:r>
              <a:rPr lang="en-US" sz="2400" dirty="0" err="1">
                <a:latin typeface="Consolas" panose="020B0609020204030204" pitchFamily="49" charset="0"/>
              </a:rPr>
              <a:t>DownloadAndSave</a:t>
            </a:r>
            <a:r>
              <a:rPr lang="en-US" sz="2400" dirty="0">
                <a:latin typeface="Consolas" panose="020B0609020204030204" pitchFamily="49" charset="0"/>
              </a:rPr>
              <a:t>() {</a:t>
            </a:r>
          </a:p>
          <a:p>
            <a:r>
              <a:rPr lang="en-US" sz="2400" dirty="0">
                <a:latin typeface="Consolas" panose="020B0609020204030204" pitchFamily="49" charset="0"/>
              </a:rPr>
              <a:t>  string data = Download();</a:t>
            </a:r>
          </a:p>
          <a:p>
            <a:r>
              <a:rPr lang="en-US" sz="2400" dirty="0">
                <a:latin typeface="Consolas" panose="020B0609020204030204" pitchFamily="49" charset="0"/>
              </a:rPr>
              <a:t>  Save(data);</a:t>
            </a:r>
          </a:p>
          <a:p>
            <a:r>
              <a:rPr lang="en-US" sz="2400" dirty="0">
                <a:latin typeface="Consolas" panose="020B060902020403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804646482"/>
      </p:ext>
    </p:extLst>
  </p:cSld>
  <p:clrMapOvr>
    <a:masterClrMapping/>
  </p:clrMapOvr>
  <p:transition>
    <p:fade/>
  </p:transition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Events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1725929" y="1197323"/>
            <a:ext cx="8740142" cy="1735860"/>
          </a:xfr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  <a:ln>
            <a:noFill/>
          </a:ln>
        </p:spPr>
        <p:txBody>
          <a:bodyPr/>
          <a:lstStyle/>
          <a:p>
            <a:r>
              <a:rPr lang="en-US" sz="2400" dirty="0">
                <a:latin typeface="Consolas" panose="020B0609020204030204" pitchFamily="49" charset="0"/>
              </a:rPr>
              <a:t>void Download();</a:t>
            </a:r>
          </a:p>
          <a:p>
            <a:r>
              <a:rPr lang="en-US" sz="2400" dirty="0">
                <a:latin typeface="Consolas" panose="020B0609020204030204" pitchFamily="49" charset="0"/>
              </a:rPr>
              <a:t>event&lt;string&gt; </a:t>
            </a:r>
            <a:r>
              <a:rPr lang="en-US" sz="2400" dirty="0" err="1">
                <a:latin typeface="Consolas" panose="020B0609020204030204" pitchFamily="49" charset="0"/>
              </a:rPr>
              <a:t>DownloadCompleted</a:t>
            </a:r>
            <a:r>
              <a:rPr lang="en-US" sz="2400" dirty="0">
                <a:latin typeface="Consolas" panose="020B0609020204030204" pitchFamily="49" charset="0"/>
              </a:rPr>
              <a:t>;</a:t>
            </a:r>
          </a:p>
          <a:p>
            <a:r>
              <a:rPr lang="en-US" sz="2400" dirty="0">
                <a:latin typeface="Consolas" panose="020B0609020204030204" pitchFamily="49" charset="0"/>
              </a:rPr>
              <a:t>void Save(string);</a:t>
            </a:r>
          </a:p>
          <a:p>
            <a:r>
              <a:rPr lang="en-US" sz="2400" dirty="0">
                <a:latin typeface="Consolas" panose="020B0609020204030204" pitchFamily="49" charset="0"/>
              </a:rPr>
              <a:t>event&lt;void&gt; </a:t>
            </a:r>
            <a:r>
              <a:rPr lang="en-US" sz="2400" dirty="0" err="1">
                <a:latin typeface="Consolas" panose="020B0609020204030204" pitchFamily="49" charset="0"/>
              </a:rPr>
              <a:t>SaveCompleted</a:t>
            </a:r>
            <a:r>
              <a:rPr lang="en-US" sz="2400" dirty="0">
                <a:latin typeface="Consolas" panose="020B0609020204030204" pitchFamily="49" charset="0"/>
              </a:rPr>
              <a:t>;</a:t>
            </a:r>
          </a:p>
        </p:txBody>
      </p:sp>
    </p:spTree>
    <p:extLst>
      <p:ext uri="{BB962C8B-B14F-4D97-AF65-F5344CB8AC3E}">
        <p14:creationId xmlns:p14="http://schemas.microsoft.com/office/powerpoint/2010/main" val="3816237376"/>
      </p:ext>
    </p:extLst>
  </p:cSld>
  <p:clrMapOvr>
    <a:masterClrMapping/>
  </p:clrMapOvr>
  <p:transition>
    <p:fade/>
  </p:transition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Events</a:t>
            </a:r>
          </a:p>
        </p:txBody>
      </p:sp>
      <p:sp>
        <p:nvSpPr>
          <p:cNvPr id="4" name="Text Placeholder 2"/>
          <p:cNvSpPr txBox="1">
            <a:spLocks/>
          </p:cNvSpPr>
          <p:nvPr/>
        </p:nvSpPr>
        <p:spPr>
          <a:xfrm>
            <a:off x="1725929" y="1189178"/>
            <a:ext cx="8740142" cy="5613845"/>
          </a:xfrm>
          <a:prstGeom prst="rect">
            <a:avLst/>
          </a:prstGeom>
          <a:noFill/>
          <a:ln>
            <a:noFill/>
          </a:ln>
        </p:spPr>
        <p:txBody>
          <a:bodyPr vert="horz" wrap="square" lIns="146304" tIns="91440" rIns="146304" bIns="91440" rtlCol="0">
            <a:spAutoFit/>
          </a:bodyPr>
          <a:lstStyle>
            <a:lvl1pPr marL="0" marR="0" indent="0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3235" kern="1200" spc="0" baseline="0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Segoe UI" pitchFamily="34" charset="0"/>
                <a:ea typeface="+mn-ea"/>
                <a:cs typeface="Segoe UI" pitchFamily="34" charset="0"/>
              </a:defRPr>
            </a:lvl1pPr>
            <a:lvl2pPr marL="339726" marR="0" indent="0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353" kern="1200" spc="0" baseline="0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Segoe UI" pitchFamily="34" charset="0"/>
                <a:ea typeface="+mn-ea"/>
                <a:cs typeface="Segoe UI" pitchFamily="34" charset="0"/>
              </a:defRPr>
            </a:lvl2pPr>
            <a:lvl3pPr marL="573090" marR="0" indent="0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1961" kern="1200" spc="0" baseline="0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Segoe UI" pitchFamily="34" charset="0"/>
                <a:ea typeface="+mn-ea"/>
                <a:cs typeface="Segoe UI" pitchFamily="34" charset="0"/>
              </a:defRPr>
            </a:lvl3pPr>
            <a:lvl4pPr marL="798516" marR="0" indent="0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1765" kern="1200" spc="0" baseline="0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Segoe UI" pitchFamily="34" charset="0"/>
                <a:ea typeface="+mn-ea"/>
                <a:cs typeface="Segoe UI" pitchFamily="34" charset="0"/>
              </a:defRPr>
            </a:lvl4pPr>
            <a:lvl5pPr marL="1030292" marR="0" indent="0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1765" kern="1200" spc="0" baseline="0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Segoe UI" pitchFamily="34" charset="0"/>
                <a:ea typeface="+mn-ea"/>
                <a:cs typeface="Segoe UI" pitchFamily="34" charset="0"/>
              </a:defRPr>
            </a:lvl5pPr>
            <a:lvl6pPr marL="2514509" indent="-228592" algn="l" defTabSz="91436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93" indent="-228592" algn="l" defTabSz="91436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77" indent="-228592" algn="l" defTabSz="91436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61" indent="-228592" algn="l" defTabSz="91436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dirty="0">
                <a:latin typeface="Consolas" panose="020B0609020204030204" pitchFamily="49" charset="0"/>
              </a:rPr>
              <a:t>event&lt;void&gt; </a:t>
            </a:r>
            <a:r>
              <a:rPr lang="en-US" sz="1800" dirty="0" err="1">
                <a:latin typeface="Consolas" panose="020B0609020204030204" pitchFamily="49" charset="0"/>
              </a:rPr>
              <a:t>DownloadAndSaveCompleted</a:t>
            </a:r>
            <a:r>
              <a:rPr lang="en-US" sz="1800" dirty="0">
                <a:latin typeface="Consolas" panose="020B0609020204030204" pitchFamily="49" charset="0"/>
              </a:rPr>
              <a:t>;</a:t>
            </a:r>
          </a:p>
          <a:p>
            <a:r>
              <a:rPr lang="en-US" sz="1800" dirty="0">
                <a:latin typeface="Consolas" panose="020B0609020204030204" pitchFamily="49" charset="0"/>
              </a:rPr>
              <a:t>void </a:t>
            </a:r>
            <a:r>
              <a:rPr lang="en-US" sz="1800" dirty="0" err="1">
                <a:latin typeface="Consolas" panose="020B0609020204030204" pitchFamily="49" charset="0"/>
              </a:rPr>
              <a:t>DownloadAndSave</a:t>
            </a:r>
            <a:r>
              <a:rPr lang="en-US" sz="1800" dirty="0">
                <a:latin typeface="Consolas" panose="020B0609020204030204" pitchFamily="49" charset="0"/>
              </a:rPr>
              <a:t>() {</a:t>
            </a:r>
          </a:p>
          <a:p>
            <a:r>
              <a:rPr lang="en-US" sz="1800" dirty="0">
                <a:latin typeface="Consolas" panose="020B0609020204030204" pitchFamily="49" charset="0"/>
              </a:rPr>
              <a:t>  </a:t>
            </a:r>
            <a:r>
              <a:rPr lang="en-US" sz="1800" dirty="0" err="1">
                <a:latin typeface="Consolas" panose="020B0609020204030204" pitchFamily="49" charset="0"/>
              </a:rPr>
              <a:t>DownloadCompleted</a:t>
            </a:r>
            <a:r>
              <a:rPr lang="en-US" sz="1800" dirty="0">
                <a:latin typeface="Consolas" panose="020B0609020204030204" pitchFamily="49" charset="0"/>
              </a:rPr>
              <a:t> += </a:t>
            </a:r>
            <a:r>
              <a:rPr lang="en-US" sz="1800" dirty="0" err="1">
                <a:latin typeface="Consolas" panose="020B0609020204030204" pitchFamily="49" charset="0"/>
              </a:rPr>
              <a:t>downloadResult</a:t>
            </a:r>
            <a:r>
              <a:rPr lang="en-US" sz="1800" dirty="0">
                <a:latin typeface="Consolas" panose="020B0609020204030204" pitchFamily="49" charset="0"/>
              </a:rPr>
              <a:t> =&gt; {</a:t>
            </a:r>
          </a:p>
          <a:p>
            <a:r>
              <a:rPr lang="en-US" sz="1800" dirty="0">
                <a:latin typeface="Consolas" panose="020B0609020204030204" pitchFamily="49" charset="0"/>
              </a:rPr>
              <a:t>    if (</a:t>
            </a:r>
            <a:r>
              <a:rPr lang="en-US" sz="1800" dirty="0" err="1">
                <a:latin typeface="Consolas" panose="020B0609020204030204" pitchFamily="49" charset="0"/>
              </a:rPr>
              <a:t>downloadResult.error</a:t>
            </a:r>
            <a:r>
              <a:rPr lang="en-US" sz="1800" dirty="0">
                <a:latin typeface="Consolas" panose="020B0609020204030204" pitchFamily="49" charset="0"/>
              </a:rPr>
              <a:t>) {</a:t>
            </a:r>
          </a:p>
          <a:p>
            <a:r>
              <a:rPr lang="en-US" sz="1800" dirty="0">
                <a:latin typeface="Consolas" panose="020B0609020204030204" pitchFamily="49" charset="0"/>
              </a:rPr>
              <a:t>      trigger </a:t>
            </a:r>
            <a:r>
              <a:rPr lang="en-US" sz="1800" dirty="0" err="1">
                <a:latin typeface="Consolas" panose="020B0609020204030204" pitchFamily="49" charset="0"/>
              </a:rPr>
              <a:t>DownloadAndSaveCompleted</a:t>
            </a:r>
            <a:r>
              <a:rPr lang="en-US" sz="1800" dirty="0">
                <a:latin typeface="Consolas" panose="020B0609020204030204" pitchFamily="49" charset="0"/>
              </a:rPr>
              <a:t> with </a:t>
            </a:r>
            <a:r>
              <a:rPr lang="en-US" sz="1800" dirty="0" err="1">
                <a:latin typeface="Consolas" panose="020B0609020204030204" pitchFamily="49" charset="0"/>
              </a:rPr>
              <a:t>downloadResult.error</a:t>
            </a:r>
            <a:r>
              <a:rPr lang="en-US" sz="1800" dirty="0">
                <a:latin typeface="Consolas" panose="020B0609020204030204" pitchFamily="49" charset="0"/>
              </a:rPr>
              <a:t>;</a:t>
            </a:r>
          </a:p>
          <a:p>
            <a:r>
              <a:rPr lang="en-US" sz="1800" dirty="0">
                <a:latin typeface="Consolas" panose="020B0609020204030204" pitchFamily="49" charset="0"/>
              </a:rPr>
              <a:t>      return;</a:t>
            </a:r>
          </a:p>
          <a:p>
            <a:r>
              <a:rPr lang="en-US" sz="1800" dirty="0">
                <a:latin typeface="Consolas" panose="020B0609020204030204" pitchFamily="49" charset="0"/>
              </a:rPr>
              <a:t>    }</a:t>
            </a:r>
          </a:p>
          <a:p>
            <a:r>
              <a:rPr lang="en-US" sz="1800" dirty="0">
                <a:latin typeface="Consolas" panose="020B0609020204030204" pitchFamily="49" charset="0"/>
              </a:rPr>
              <a:t>    </a:t>
            </a:r>
            <a:r>
              <a:rPr lang="en-US" sz="1800" dirty="0" err="1">
                <a:latin typeface="Consolas" panose="020B0609020204030204" pitchFamily="49" charset="0"/>
              </a:rPr>
              <a:t>SaveCompleted</a:t>
            </a:r>
            <a:r>
              <a:rPr lang="en-US" sz="1800" dirty="0">
                <a:latin typeface="Consolas" panose="020B0609020204030204" pitchFamily="49" charset="0"/>
              </a:rPr>
              <a:t> += </a:t>
            </a:r>
            <a:r>
              <a:rPr lang="en-US" sz="1800" dirty="0" err="1">
                <a:latin typeface="Consolas" panose="020B0609020204030204" pitchFamily="49" charset="0"/>
              </a:rPr>
              <a:t>saveResult</a:t>
            </a:r>
            <a:r>
              <a:rPr lang="en-US" sz="1800" dirty="0">
                <a:latin typeface="Consolas" panose="020B0609020204030204" pitchFamily="49" charset="0"/>
              </a:rPr>
              <a:t> =&gt; {</a:t>
            </a:r>
          </a:p>
          <a:p>
            <a:r>
              <a:rPr lang="en-US" sz="1800" dirty="0">
                <a:latin typeface="Consolas" panose="020B0609020204030204" pitchFamily="49" charset="0"/>
              </a:rPr>
              <a:t>      if (</a:t>
            </a:r>
            <a:r>
              <a:rPr lang="en-US" sz="1800" dirty="0" err="1">
                <a:latin typeface="Consolas" panose="020B0609020204030204" pitchFamily="49" charset="0"/>
              </a:rPr>
              <a:t>saveResult.error</a:t>
            </a:r>
            <a:r>
              <a:rPr lang="en-US" sz="1800" dirty="0">
                <a:latin typeface="Consolas" panose="020B0609020204030204" pitchFamily="49" charset="0"/>
              </a:rPr>
              <a:t>) {</a:t>
            </a:r>
          </a:p>
          <a:p>
            <a:r>
              <a:rPr lang="en-US" sz="1800" dirty="0">
                <a:latin typeface="Consolas" panose="020B0609020204030204" pitchFamily="49" charset="0"/>
              </a:rPr>
              <a:t>        trigger </a:t>
            </a:r>
            <a:r>
              <a:rPr lang="en-US" sz="1800" dirty="0" err="1">
                <a:latin typeface="Consolas" panose="020B0609020204030204" pitchFamily="49" charset="0"/>
              </a:rPr>
              <a:t>DownloadAndSaveCompleted</a:t>
            </a:r>
            <a:r>
              <a:rPr lang="en-US" sz="1800" dirty="0">
                <a:latin typeface="Consolas" panose="020B0609020204030204" pitchFamily="49" charset="0"/>
              </a:rPr>
              <a:t> with </a:t>
            </a:r>
            <a:r>
              <a:rPr lang="en-US" sz="1800" dirty="0" err="1">
                <a:latin typeface="Consolas" panose="020B0609020204030204" pitchFamily="49" charset="0"/>
              </a:rPr>
              <a:t>saveResult.error</a:t>
            </a:r>
            <a:r>
              <a:rPr lang="en-US" sz="1800" dirty="0">
                <a:latin typeface="Consolas" panose="020B0609020204030204" pitchFamily="49" charset="0"/>
              </a:rPr>
              <a:t>;</a:t>
            </a:r>
          </a:p>
          <a:p>
            <a:r>
              <a:rPr lang="en-US" sz="1800" dirty="0">
                <a:latin typeface="Consolas" panose="020B0609020204030204" pitchFamily="49" charset="0"/>
              </a:rPr>
              <a:t>        return;</a:t>
            </a:r>
          </a:p>
          <a:p>
            <a:r>
              <a:rPr lang="en-US" sz="1800" dirty="0">
                <a:latin typeface="Consolas" panose="020B0609020204030204" pitchFamily="49" charset="0"/>
              </a:rPr>
              <a:t>      }</a:t>
            </a:r>
          </a:p>
          <a:p>
            <a:r>
              <a:rPr lang="en-US" sz="1800" dirty="0">
                <a:latin typeface="Consolas" panose="020B0609020204030204" pitchFamily="49" charset="0"/>
              </a:rPr>
              <a:t>      trigger </a:t>
            </a:r>
            <a:r>
              <a:rPr lang="en-US" sz="1800" dirty="0" err="1">
                <a:latin typeface="Consolas" panose="020B0609020204030204" pitchFamily="49" charset="0"/>
              </a:rPr>
              <a:t>DownloadAndSaveCompleted</a:t>
            </a:r>
            <a:r>
              <a:rPr lang="en-US" sz="1800" dirty="0">
                <a:latin typeface="Consolas" panose="020B0609020204030204" pitchFamily="49" charset="0"/>
              </a:rPr>
              <a:t>;</a:t>
            </a:r>
          </a:p>
          <a:p>
            <a:r>
              <a:rPr lang="en-US" sz="1800" dirty="0">
                <a:latin typeface="Consolas" panose="020B0609020204030204" pitchFamily="49" charset="0"/>
              </a:rPr>
              <a:t>    };</a:t>
            </a:r>
          </a:p>
          <a:p>
            <a:r>
              <a:rPr lang="en-US" sz="1800" dirty="0">
                <a:latin typeface="Consolas" panose="020B0609020204030204" pitchFamily="49" charset="0"/>
              </a:rPr>
              <a:t>    Save(</a:t>
            </a:r>
            <a:r>
              <a:rPr lang="en-US" sz="1800" dirty="0" err="1">
                <a:latin typeface="Consolas" panose="020B0609020204030204" pitchFamily="49" charset="0"/>
              </a:rPr>
              <a:t>downloadResult.data</a:t>
            </a:r>
            <a:r>
              <a:rPr lang="en-US" sz="1800" dirty="0">
                <a:latin typeface="Consolas" panose="020B0609020204030204" pitchFamily="49" charset="0"/>
              </a:rPr>
              <a:t>);</a:t>
            </a:r>
          </a:p>
          <a:p>
            <a:r>
              <a:rPr lang="en-US" sz="1800" dirty="0">
                <a:latin typeface="Consolas" panose="020B0609020204030204" pitchFamily="49" charset="0"/>
              </a:rPr>
              <a:t>  };</a:t>
            </a:r>
          </a:p>
          <a:p>
            <a:r>
              <a:rPr lang="en-US" sz="1800" dirty="0">
                <a:latin typeface="Consolas" panose="020B0609020204030204" pitchFamily="49" charset="0"/>
              </a:rPr>
              <a:t>  Download();</a:t>
            </a:r>
          </a:p>
          <a:p>
            <a:r>
              <a:rPr lang="en-US" sz="1800" dirty="0">
                <a:latin typeface="Consolas" panose="020B060902020403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412203096"/>
      </p:ext>
    </p:extLst>
  </p:cSld>
  <p:clrMapOvr>
    <a:masterClrMapping/>
  </p:clrMapOvr>
  <p:transition>
    <p:fade/>
  </p:transition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Events: Problems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  <a:p>
            <a:r>
              <a:rPr lang="en-US"/>
              <a:t>Have to read code backwards.</a:t>
            </a:r>
          </a:p>
          <a:p>
            <a:endParaRPr lang="en-US"/>
          </a:p>
          <a:p>
            <a:r>
              <a:rPr lang="en-US"/>
              <a:t>Manual error handling.</a:t>
            </a:r>
          </a:p>
          <a:p>
            <a:endParaRPr lang="en-US"/>
          </a:p>
          <a:p>
            <a:r>
              <a:rPr lang="en-US"/>
              <a:t>Deep nesting.</a:t>
            </a:r>
          </a:p>
          <a:p>
            <a:endParaRPr lang="en-US"/>
          </a:p>
          <a:p>
            <a:r>
              <a:rPr lang="en-US"/>
              <a:t>Non-trivial logic (loops, joins) require manual state machines.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53796658"/>
      </p:ext>
    </p:extLst>
  </p:cSld>
  <p:clrMapOvr>
    <a:masterClrMapping/>
  </p:clrMapOvr>
  <p:transition>
    <p:fade/>
  </p:transition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Callbacks / CPS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1725929" y="1197323"/>
            <a:ext cx="8740142" cy="923330"/>
          </a:xfr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  <a:ln>
            <a:noFill/>
          </a:ln>
        </p:spPr>
        <p:txBody>
          <a:bodyPr/>
          <a:lstStyle/>
          <a:p>
            <a:r>
              <a:rPr lang="en-US" sz="2400" dirty="0">
                <a:latin typeface="Consolas" panose="020B0609020204030204" pitchFamily="49" charset="0"/>
              </a:rPr>
              <a:t>void Download(callback&lt;string&gt;);</a:t>
            </a:r>
          </a:p>
          <a:p>
            <a:r>
              <a:rPr lang="en-US" sz="2400" dirty="0">
                <a:latin typeface="Consolas" panose="020B0609020204030204" pitchFamily="49" charset="0"/>
              </a:rPr>
              <a:t>void Save(string, callback&lt;void&gt;);</a:t>
            </a:r>
          </a:p>
        </p:txBody>
      </p:sp>
      <p:sp>
        <p:nvSpPr>
          <p:cNvPr id="4" name="Text Placeholder 2"/>
          <p:cNvSpPr txBox="1">
            <a:spLocks/>
          </p:cNvSpPr>
          <p:nvPr/>
        </p:nvSpPr>
        <p:spPr>
          <a:xfrm>
            <a:off x="1725929" y="2128799"/>
            <a:ext cx="8740142" cy="4699748"/>
          </a:xfrm>
          <a:prstGeom prst="rect">
            <a:avLst/>
          </a:prstGeom>
          <a:noFill/>
          <a:ln>
            <a:noFill/>
          </a:ln>
        </p:spPr>
        <p:txBody>
          <a:bodyPr vert="horz" wrap="square" lIns="146304" tIns="91440" rIns="146304" bIns="91440" rtlCol="0">
            <a:spAutoFit/>
          </a:bodyPr>
          <a:lstStyle>
            <a:lvl1pPr marL="0" marR="0" indent="0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3235" kern="1200" spc="0" baseline="0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Segoe UI" pitchFamily="34" charset="0"/>
                <a:ea typeface="+mn-ea"/>
                <a:cs typeface="Segoe UI" pitchFamily="34" charset="0"/>
              </a:defRPr>
            </a:lvl1pPr>
            <a:lvl2pPr marL="339726" marR="0" indent="0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353" kern="1200" spc="0" baseline="0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Segoe UI" pitchFamily="34" charset="0"/>
                <a:ea typeface="+mn-ea"/>
                <a:cs typeface="Segoe UI" pitchFamily="34" charset="0"/>
              </a:defRPr>
            </a:lvl2pPr>
            <a:lvl3pPr marL="573090" marR="0" indent="0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1961" kern="1200" spc="0" baseline="0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Segoe UI" pitchFamily="34" charset="0"/>
                <a:ea typeface="+mn-ea"/>
                <a:cs typeface="Segoe UI" pitchFamily="34" charset="0"/>
              </a:defRPr>
            </a:lvl3pPr>
            <a:lvl4pPr marL="798516" marR="0" indent="0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1765" kern="1200" spc="0" baseline="0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Segoe UI" pitchFamily="34" charset="0"/>
                <a:ea typeface="+mn-ea"/>
                <a:cs typeface="Segoe UI" pitchFamily="34" charset="0"/>
              </a:defRPr>
            </a:lvl4pPr>
            <a:lvl5pPr marL="1030292" marR="0" indent="0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1765" kern="1200" spc="0" baseline="0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Segoe UI" pitchFamily="34" charset="0"/>
                <a:ea typeface="+mn-ea"/>
                <a:cs typeface="Segoe UI" pitchFamily="34" charset="0"/>
              </a:defRPr>
            </a:lvl5pPr>
            <a:lvl6pPr marL="2514509" indent="-228592" algn="l" defTabSz="91436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93" indent="-228592" algn="l" defTabSz="91436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77" indent="-228592" algn="l" defTabSz="91436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61" indent="-228592" algn="l" defTabSz="91436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dirty="0">
                <a:latin typeface="Consolas" panose="020B0609020204030204" pitchFamily="49" charset="0"/>
              </a:rPr>
              <a:t>void </a:t>
            </a:r>
            <a:r>
              <a:rPr lang="en-US" sz="1800" dirty="0" err="1">
                <a:latin typeface="Consolas" panose="020B0609020204030204" pitchFamily="49" charset="0"/>
              </a:rPr>
              <a:t>DownloadAndSave</a:t>
            </a:r>
            <a:r>
              <a:rPr lang="en-US" sz="1800" dirty="0">
                <a:latin typeface="Consolas" panose="020B0609020204030204" pitchFamily="49" charset="0"/>
              </a:rPr>
              <a:t>(callback&lt;void&gt; callback) {</a:t>
            </a:r>
          </a:p>
          <a:p>
            <a:r>
              <a:rPr lang="en-US" sz="1800" dirty="0">
                <a:latin typeface="Consolas" panose="020B0609020204030204" pitchFamily="49" charset="0"/>
              </a:rPr>
              <a:t>  Download(</a:t>
            </a:r>
            <a:r>
              <a:rPr lang="en-US" sz="1800" dirty="0" err="1">
                <a:latin typeface="Consolas" panose="020B0609020204030204" pitchFamily="49" charset="0"/>
              </a:rPr>
              <a:t>downloadResult</a:t>
            </a:r>
            <a:r>
              <a:rPr lang="en-US" sz="1800" dirty="0">
                <a:latin typeface="Consolas" panose="020B0609020204030204" pitchFamily="49" charset="0"/>
              </a:rPr>
              <a:t> =&gt; {</a:t>
            </a:r>
          </a:p>
          <a:p>
            <a:r>
              <a:rPr lang="en-US" sz="1800" dirty="0">
                <a:latin typeface="Consolas" panose="020B0609020204030204" pitchFamily="49" charset="0"/>
              </a:rPr>
              <a:t>    if (</a:t>
            </a:r>
            <a:r>
              <a:rPr lang="en-US" sz="1800" dirty="0" err="1">
                <a:latin typeface="Consolas" panose="020B0609020204030204" pitchFamily="49" charset="0"/>
              </a:rPr>
              <a:t>downloadResult.error</a:t>
            </a:r>
            <a:r>
              <a:rPr lang="en-US" sz="1800" dirty="0">
                <a:latin typeface="Consolas" panose="020B0609020204030204" pitchFamily="49" charset="0"/>
              </a:rPr>
              <a:t>) {</a:t>
            </a:r>
          </a:p>
          <a:p>
            <a:r>
              <a:rPr lang="en-US" sz="1800" dirty="0">
                <a:latin typeface="Consolas" panose="020B0609020204030204" pitchFamily="49" charset="0"/>
              </a:rPr>
              <a:t>      callback(error = </a:t>
            </a:r>
            <a:r>
              <a:rPr lang="en-US" sz="1800" dirty="0" err="1">
                <a:latin typeface="Consolas" panose="020B0609020204030204" pitchFamily="49" charset="0"/>
              </a:rPr>
              <a:t>downloadResult.error</a:t>
            </a:r>
            <a:r>
              <a:rPr lang="en-US" sz="1800" dirty="0">
                <a:latin typeface="Consolas" panose="020B0609020204030204" pitchFamily="49" charset="0"/>
              </a:rPr>
              <a:t>);</a:t>
            </a:r>
          </a:p>
          <a:p>
            <a:r>
              <a:rPr lang="en-US" sz="1800" dirty="0">
                <a:latin typeface="Consolas" panose="020B0609020204030204" pitchFamily="49" charset="0"/>
              </a:rPr>
              <a:t>      return;</a:t>
            </a:r>
          </a:p>
          <a:p>
            <a:r>
              <a:rPr lang="en-US" sz="1800" dirty="0">
                <a:latin typeface="Consolas" panose="020B0609020204030204" pitchFamily="49" charset="0"/>
              </a:rPr>
              <a:t>    }</a:t>
            </a:r>
          </a:p>
          <a:p>
            <a:r>
              <a:rPr lang="en-US" sz="1800" dirty="0">
                <a:latin typeface="Consolas" panose="020B0609020204030204" pitchFamily="49" charset="0"/>
              </a:rPr>
              <a:t>    Save(</a:t>
            </a:r>
            <a:r>
              <a:rPr lang="en-US" sz="1800" dirty="0" err="1">
                <a:latin typeface="Consolas" panose="020B0609020204030204" pitchFamily="49" charset="0"/>
              </a:rPr>
              <a:t>downloadResult.data</a:t>
            </a:r>
            <a:r>
              <a:rPr lang="en-US" sz="1800" dirty="0">
                <a:latin typeface="Consolas" panose="020B0609020204030204" pitchFamily="49" charset="0"/>
              </a:rPr>
              <a:t>, </a:t>
            </a:r>
            <a:r>
              <a:rPr lang="en-US" sz="1800" dirty="0" err="1">
                <a:latin typeface="Consolas" panose="020B0609020204030204" pitchFamily="49" charset="0"/>
              </a:rPr>
              <a:t>saveResult</a:t>
            </a:r>
            <a:r>
              <a:rPr lang="en-US" sz="1800" dirty="0">
                <a:latin typeface="Consolas" panose="020B0609020204030204" pitchFamily="49" charset="0"/>
              </a:rPr>
              <a:t> =&gt; {</a:t>
            </a:r>
          </a:p>
          <a:p>
            <a:r>
              <a:rPr lang="en-US" sz="1800" dirty="0">
                <a:latin typeface="Consolas" panose="020B0609020204030204" pitchFamily="49" charset="0"/>
              </a:rPr>
              <a:t>      if (</a:t>
            </a:r>
            <a:r>
              <a:rPr lang="en-US" sz="1800" dirty="0" err="1">
                <a:latin typeface="Consolas" panose="020B0609020204030204" pitchFamily="49" charset="0"/>
              </a:rPr>
              <a:t>saveResult.error</a:t>
            </a:r>
            <a:r>
              <a:rPr lang="en-US" sz="1800" dirty="0">
                <a:latin typeface="Consolas" panose="020B0609020204030204" pitchFamily="49" charset="0"/>
              </a:rPr>
              <a:t>) {</a:t>
            </a:r>
          </a:p>
          <a:p>
            <a:r>
              <a:rPr lang="en-US" sz="1800" dirty="0">
                <a:latin typeface="Consolas" panose="020B0609020204030204" pitchFamily="49" charset="0"/>
              </a:rPr>
              <a:t>        callback(error = </a:t>
            </a:r>
            <a:r>
              <a:rPr lang="en-US" sz="1800" dirty="0" err="1">
                <a:latin typeface="Consolas" panose="020B0609020204030204" pitchFamily="49" charset="0"/>
              </a:rPr>
              <a:t>saveResult.error</a:t>
            </a:r>
            <a:r>
              <a:rPr lang="en-US" sz="1800" dirty="0">
                <a:latin typeface="Consolas" panose="020B0609020204030204" pitchFamily="49" charset="0"/>
              </a:rPr>
              <a:t>);</a:t>
            </a:r>
          </a:p>
          <a:p>
            <a:r>
              <a:rPr lang="en-US" sz="1800" dirty="0">
                <a:latin typeface="Consolas" panose="020B0609020204030204" pitchFamily="49" charset="0"/>
              </a:rPr>
              <a:t>        return;</a:t>
            </a:r>
          </a:p>
          <a:p>
            <a:r>
              <a:rPr lang="en-US" sz="1800" dirty="0">
                <a:latin typeface="Consolas" panose="020B0609020204030204" pitchFamily="49" charset="0"/>
              </a:rPr>
              <a:t>      }</a:t>
            </a:r>
          </a:p>
          <a:p>
            <a:r>
              <a:rPr lang="en-US" sz="1800" dirty="0">
                <a:latin typeface="Consolas" panose="020B0609020204030204" pitchFamily="49" charset="0"/>
              </a:rPr>
              <a:t>      callback();</a:t>
            </a:r>
          </a:p>
          <a:p>
            <a:r>
              <a:rPr lang="en-US" sz="1800" dirty="0">
                <a:latin typeface="Consolas" panose="020B0609020204030204" pitchFamily="49" charset="0"/>
              </a:rPr>
              <a:t>    });</a:t>
            </a:r>
          </a:p>
          <a:p>
            <a:r>
              <a:rPr lang="en-US" sz="1800" dirty="0">
                <a:latin typeface="Consolas" panose="020B0609020204030204" pitchFamily="49" charset="0"/>
              </a:rPr>
              <a:t>  });</a:t>
            </a:r>
          </a:p>
          <a:p>
            <a:r>
              <a:rPr lang="en-US" sz="1800" dirty="0">
                <a:latin typeface="Consolas" panose="020B060902020403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978258538"/>
      </p:ext>
    </p:extLst>
  </p:cSld>
  <p:clrMapOvr>
    <a:masterClrMapping/>
  </p:clrMapOvr>
  <p:transition>
    <p:fade/>
  </p:transition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Callbacks / CPS: Problems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269239" y="1197324"/>
            <a:ext cx="11653523" cy="4466287"/>
          </a:xfrm>
        </p:spPr>
        <p:txBody>
          <a:bodyPr/>
          <a:lstStyle/>
          <a:p>
            <a:endParaRPr lang="en-US" dirty="0"/>
          </a:p>
          <a:p>
            <a:r>
              <a:rPr lang="en-US" strike="sngStrike" dirty="0"/>
              <a:t>Have to read code backwards.</a:t>
            </a:r>
          </a:p>
          <a:p>
            <a:endParaRPr lang="en-US" dirty="0"/>
          </a:p>
          <a:p>
            <a:r>
              <a:rPr lang="en-US" dirty="0"/>
              <a:t>Manual error handling.</a:t>
            </a:r>
          </a:p>
          <a:p>
            <a:endParaRPr lang="en-US" dirty="0"/>
          </a:p>
          <a:p>
            <a:r>
              <a:rPr lang="en-US" dirty="0"/>
              <a:t>Deep nesting.</a:t>
            </a:r>
          </a:p>
          <a:p>
            <a:endParaRPr lang="en-US" dirty="0"/>
          </a:p>
          <a:p>
            <a:r>
              <a:rPr lang="en-US" dirty="0"/>
              <a:t>Non-trivial logic (loops, joins) require manual state machines.</a:t>
            </a:r>
          </a:p>
        </p:txBody>
      </p:sp>
    </p:spTree>
    <p:extLst>
      <p:ext uri="{BB962C8B-B14F-4D97-AF65-F5344CB8AC3E}">
        <p14:creationId xmlns:p14="http://schemas.microsoft.com/office/powerpoint/2010/main" val="2192738736"/>
      </p:ext>
    </p:extLst>
  </p:cSld>
  <p:clrMapOvr>
    <a:masterClrMapping/>
  </p:clrMapOvr>
  <p:transition>
    <p:fade/>
  </p:transition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The Breakthrough: Futures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519248" y="1447802"/>
            <a:ext cx="11151917" cy="5022914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A “Future” represents a future value.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Futures complete exactly once, either with a value or with an error.</a:t>
            </a:r>
            <a:br>
              <a:rPr lang="en-US" dirty="0"/>
            </a:br>
            <a:r>
              <a:rPr lang="en-US" dirty="0"/>
              <a:t>Futures support continuations.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Futures are object representations of asynchronous operations.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Futures are monads.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417443" y="5257040"/>
            <a:ext cx="1519327" cy="44319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US" sz="3200" spc="-70" dirty="0">
                <a:solidFill>
                  <a:srgbClr val="00B050"/>
                </a:solidFill>
                <a:latin typeface="Consolas" panose="020B0609020204030204" pitchFamily="49" charset="0"/>
              </a:rPr>
              <a:t>Task&lt;T&gt;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8417442" y="5834742"/>
            <a:ext cx="1519327" cy="44319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US" sz="3200" spc="-70" dirty="0">
                <a:solidFill>
                  <a:srgbClr val="00B050"/>
                </a:solidFill>
                <a:latin typeface="Consolas" panose="020B0609020204030204" pitchFamily="49" charset="0"/>
              </a:rPr>
              <a:t>Promise</a:t>
            </a:r>
          </a:p>
        </p:txBody>
      </p:sp>
    </p:spTree>
    <p:extLst>
      <p:ext uri="{BB962C8B-B14F-4D97-AF65-F5344CB8AC3E}">
        <p14:creationId xmlns:p14="http://schemas.microsoft.com/office/powerpoint/2010/main" val="2462222877"/>
      </p:ext>
    </p:extLst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26493"/>
            <a:ext cx="12192000" cy="60050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48059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The Breakthrough: Futures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519248" y="1447802"/>
            <a:ext cx="11151917" cy="2813078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A “Future” can be anything…</a:t>
            </a:r>
          </a:p>
          <a:p>
            <a:pPr lvl="1"/>
            <a:r>
              <a:rPr lang="en-US" dirty="0"/>
              <a:t>File download</a:t>
            </a:r>
          </a:p>
          <a:p>
            <a:pPr lvl="1"/>
            <a:r>
              <a:rPr lang="en-US" dirty="0"/>
              <a:t>Database write</a:t>
            </a:r>
          </a:p>
          <a:p>
            <a:pPr lvl="1"/>
            <a:r>
              <a:rPr lang="en-US" dirty="0"/>
              <a:t>Timeout</a:t>
            </a:r>
          </a:p>
          <a:p>
            <a:pPr lvl="1"/>
            <a:r>
              <a:rPr lang="en-US" dirty="0"/>
              <a:t>“Join” of other futures</a:t>
            </a:r>
          </a:p>
          <a:p>
            <a:pPr lvl="1"/>
            <a:r>
              <a:rPr lang="en-US" dirty="0"/>
              <a:t>Mutual exclusion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25170" y="2329544"/>
            <a:ext cx="4853173" cy="33820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0878554"/>
      </p:ext>
    </p:extLst>
  </p:cSld>
  <p:clrMapOvr>
    <a:masterClrMapping/>
  </p:clrMapOvr>
  <p:transition>
    <p:fade/>
  </p:transition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Futures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1725929" y="1197323"/>
            <a:ext cx="8740142" cy="923330"/>
          </a:xfr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  <a:ln>
            <a:noFill/>
          </a:ln>
        </p:spPr>
        <p:txBody>
          <a:bodyPr/>
          <a:lstStyle/>
          <a:p>
            <a:r>
              <a:rPr lang="en-US" sz="2400" dirty="0">
                <a:latin typeface="Consolas" panose="020B0609020204030204" pitchFamily="49" charset="0"/>
              </a:rPr>
              <a:t>Future&lt;string&gt; Download();</a:t>
            </a:r>
          </a:p>
          <a:p>
            <a:r>
              <a:rPr lang="en-US" sz="2400" dirty="0">
                <a:latin typeface="Consolas" panose="020B0609020204030204" pitchFamily="49" charset="0"/>
              </a:rPr>
              <a:t>Future&lt;void&gt; Save(string);</a:t>
            </a:r>
          </a:p>
        </p:txBody>
      </p:sp>
      <p:sp>
        <p:nvSpPr>
          <p:cNvPr id="4" name="Text Placeholder 2"/>
          <p:cNvSpPr txBox="1">
            <a:spLocks/>
          </p:cNvSpPr>
          <p:nvPr/>
        </p:nvSpPr>
        <p:spPr>
          <a:xfrm>
            <a:off x="1725929" y="2128799"/>
            <a:ext cx="8740142" cy="1735860"/>
          </a:xfrm>
          <a:prstGeom prst="rect">
            <a:avLst/>
          </a:prstGeom>
          <a:noFill/>
          <a:ln>
            <a:noFill/>
          </a:ln>
        </p:spPr>
        <p:txBody>
          <a:bodyPr vert="horz" wrap="square" lIns="146304" tIns="91440" rIns="146304" bIns="91440" rtlCol="0">
            <a:spAutoFit/>
          </a:bodyPr>
          <a:lstStyle>
            <a:lvl1pPr marL="0" marR="0" indent="0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3235" kern="1200" spc="0" baseline="0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Segoe UI" pitchFamily="34" charset="0"/>
                <a:ea typeface="+mn-ea"/>
                <a:cs typeface="Segoe UI" pitchFamily="34" charset="0"/>
              </a:defRPr>
            </a:lvl1pPr>
            <a:lvl2pPr marL="339726" marR="0" indent="0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353" kern="1200" spc="0" baseline="0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Segoe UI" pitchFamily="34" charset="0"/>
                <a:ea typeface="+mn-ea"/>
                <a:cs typeface="Segoe UI" pitchFamily="34" charset="0"/>
              </a:defRPr>
            </a:lvl2pPr>
            <a:lvl3pPr marL="573090" marR="0" indent="0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1961" kern="1200" spc="0" baseline="0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Segoe UI" pitchFamily="34" charset="0"/>
                <a:ea typeface="+mn-ea"/>
                <a:cs typeface="Segoe UI" pitchFamily="34" charset="0"/>
              </a:defRPr>
            </a:lvl3pPr>
            <a:lvl4pPr marL="798516" marR="0" indent="0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1765" kern="1200" spc="0" baseline="0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Segoe UI" pitchFamily="34" charset="0"/>
                <a:ea typeface="+mn-ea"/>
                <a:cs typeface="Segoe UI" pitchFamily="34" charset="0"/>
              </a:defRPr>
            </a:lvl4pPr>
            <a:lvl5pPr marL="1030292" marR="0" indent="0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1765" kern="1200" spc="0" baseline="0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Segoe UI" pitchFamily="34" charset="0"/>
                <a:ea typeface="+mn-ea"/>
                <a:cs typeface="Segoe UI" pitchFamily="34" charset="0"/>
              </a:defRPr>
            </a:lvl5pPr>
            <a:lvl6pPr marL="2514509" indent="-228592" algn="l" defTabSz="91436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93" indent="-228592" algn="l" defTabSz="91436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77" indent="-228592" algn="l" defTabSz="91436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61" indent="-228592" algn="l" defTabSz="91436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>
                <a:latin typeface="Consolas" panose="020B0609020204030204" pitchFamily="49" charset="0"/>
              </a:rPr>
              <a:t>Future&lt;void&gt; </a:t>
            </a:r>
            <a:r>
              <a:rPr lang="en-US" sz="2400" dirty="0" err="1">
                <a:latin typeface="Consolas" panose="020B0609020204030204" pitchFamily="49" charset="0"/>
              </a:rPr>
              <a:t>DownloadAndSave</a:t>
            </a:r>
            <a:r>
              <a:rPr lang="en-US" sz="2400" dirty="0">
                <a:latin typeface="Consolas" panose="020B0609020204030204" pitchFamily="49" charset="0"/>
              </a:rPr>
              <a:t>() {</a:t>
            </a:r>
          </a:p>
          <a:p>
            <a:r>
              <a:rPr lang="en-US" sz="2400" dirty="0">
                <a:latin typeface="Consolas" panose="020B0609020204030204" pitchFamily="49" charset="0"/>
              </a:rPr>
              <a:t>  return Download()</a:t>
            </a:r>
          </a:p>
          <a:p>
            <a:r>
              <a:rPr lang="en-US" sz="2400" dirty="0">
                <a:latin typeface="Consolas" panose="020B0609020204030204" pitchFamily="49" charset="0"/>
              </a:rPr>
              <a:t>      .then(data =&gt; { return Save(data); });</a:t>
            </a:r>
          </a:p>
          <a:p>
            <a:r>
              <a:rPr lang="en-US" sz="2400" dirty="0">
                <a:latin typeface="Consolas" panose="020B060902020403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999092520"/>
      </p:ext>
    </p:extLst>
  </p:cSld>
  <p:clrMapOvr>
    <a:masterClrMapping/>
  </p:clrMapOvr>
  <p:transition>
    <p:fade/>
  </p:transition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Futures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1725929" y="1197323"/>
            <a:ext cx="8740142" cy="923330"/>
          </a:xfr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  <a:ln>
            <a:noFill/>
          </a:ln>
        </p:spPr>
        <p:txBody>
          <a:bodyPr/>
          <a:lstStyle/>
          <a:p>
            <a:r>
              <a:rPr lang="en-US" sz="2400" dirty="0">
                <a:latin typeface="Consolas" panose="020B0609020204030204" pitchFamily="49" charset="0"/>
              </a:rPr>
              <a:t>Future&lt;string&gt; Download();</a:t>
            </a:r>
          </a:p>
          <a:p>
            <a:r>
              <a:rPr lang="en-US" sz="2400" dirty="0">
                <a:latin typeface="Consolas" panose="020B0609020204030204" pitchFamily="49" charset="0"/>
              </a:rPr>
              <a:t>Future&lt;void&gt; Save(string);</a:t>
            </a:r>
          </a:p>
        </p:txBody>
      </p:sp>
      <p:sp>
        <p:nvSpPr>
          <p:cNvPr id="4" name="Text Placeholder 2"/>
          <p:cNvSpPr txBox="1">
            <a:spLocks/>
          </p:cNvSpPr>
          <p:nvPr/>
        </p:nvSpPr>
        <p:spPr>
          <a:xfrm>
            <a:off x="1725929" y="2128799"/>
            <a:ext cx="8740142" cy="4173450"/>
          </a:xfrm>
          <a:prstGeom prst="rect">
            <a:avLst/>
          </a:prstGeom>
          <a:noFill/>
          <a:ln>
            <a:noFill/>
          </a:ln>
        </p:spPr>
        <p:txBody>
          <a:bodyPr vert="horz" wrap="square" lIns="146304" tIns="91440" rIns="146304" bIns="91440" rtlCol="0">
            <a:spAutoFit/>
          </a:bodyPr>
          <a:lstStyle>
            <a:lvl1pPr marL="0" marR="0" indent="0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3235" kern="1200" spc="0" baseline="0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Segoe UI" pitchFamily="34" charset="0"/>
                <a:ea typeface="+mn-ea"/>
                <a:cs typeface="Segoe UI" pitchFamily="34" charset="0"/>
              </a:defRPr>
            </a:lvl1pPr>
            <a:lvl2pPr marL="339726" marR="0" indent="0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353" kern="1200" spc="0" baseline="0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Segoe UI" pitchFamily="34" charset="0"/>
                <a:ea typeface="+mn-ea"/>
                <a:cs typeface="Segoe UI" pitchFamily="34" charset="0"/>
              </a:defRPr>
            </a:lvl2pPr>
            <a:lvl3pPr marL="573090" marR="0" indent="0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1961" kern="1200" spc="0" baseline="0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Segoe UI" pitchFamily="34" charset="0"/>
                <a:ea typeface="+mn-ea"/>
                <a:cs typeface="Segoe UI" pitchFamily="34" charset="0"/>
              </a:defRPr>
            </a:lvl3pPr>
            <a:lvl4pPr marL="798516" marR="0" indent="0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1765" kern="1200" spc="0" baseline="0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Segoe UI" pitchFamily="34" charset="0"/>
                <a:ea typeface="+mn-ea"/>
                <a:cs typeface="Segoe UI" pitchFamily="34" charset="0"/>
              </a:defRPr>
            </a:lvl4pPr>
            <a:lvl5pPr marL="1030292" marR="0" indent="0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1765" kern="1200" spc="0" baseline="0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Segoe UI" pitchFamily="34" charset="0"/>
                <a:ea typeface="+mn-ea"/>
                <a:cs typeface="Segoe UI" pitchFamily="34" charset="0"/>
              </a:defRPr>
            </a:lvl5pPr>
            <a:lvl6pPr marL="2514509" indent="-228592" algn="l" defTabSz="91436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93" indent="-228592" algn="l" defTabSz="91436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77" indent="-228592" algn="l" defTabSz="91436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61" indent="-228592" algn="l" defTabSz="91436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>
                <a:latin typeface="Consolas" panose="020B0609020204030204" pitchFamily="49" charset="0"/>
              </a:rPr>
              <a:t>Future&lt;void&gt; </a:t>
            </a:r>
            <a:r>
              <a:rPr lang="en-US" sz="2400" dirty="0" err="1">
                <a:latin typeface="Consolas" panose="020B0609020204030204" pitchFamily="49" charset="0"/>
              </a:rPr>
              <a:t>DownloadAndSave</a:t>
            </a:r>
            <a:r>
              <a:rPr lang="en-US" sz="2400" dirty="0">
                <a:latin typeface="Consolas" panose="020B0609020204030204" pitchFamily="49" charset="0"/>
              </a:rPr>
              <a:t>() {</a:t>
            </a:r>
          </a:p>
          <a:p>
            <a:r>
              <a:rPr lang="en-US" sz="2400" dirty="0">
                <a:latin typeface="Consolas" panose="020B0609020204030204" pitchFamily="49" charset="0"/>
              </a:rPr>
              <a:t>  return Download()</a:t>
            </a:r>
          </a:p>
          <a:p>
            <a:r>
              <a:rPr lang="en-US" sz="2400" dirty="0">
                <a:latin typeface="Consolas" panose="020B0609020204030204" pitchFamily="49" charset="0"/>
              </a:rPr>
              <a:t>      .then(data =&gt; { return Save(data); });</a:t>
            </a:r>
          </a:p>
          <a:p>
            <a:r>
              <a:rPr lang="en-US" sz="2400" dirty="0">
                <a:latin typeface="Consolas" panose="020B0609020204030204" pitchFamily="49" charset="0"/>
              </a:rPr>
              <a:t>}</a:t>
            </a:r>
          </a:p>
          <a:p>
            <a:endParaRPr lang="en-US" sz="2400" dirty="0">
              <a:latin typeface="Consolas" panose="020B0609020204030204" pitchFamily="49" charset="0"/>
            </a:endParaRPr>
          </a:p>
          <a:p>
            <a:r>
              <a:rPr lang="en-US" sz="2400" dirty="0">
                <a:latin typeface="Consolas" panose="020B0609020204030204" pitchFamily="49" charset="0"/>
              </a:rPr>
              <a:t>Future&lt;void&gt; </a:t>
            </a:r>
            <a:r>
              <a:rPr lang="en-US" sz="2400" dirty="0" err="1">
                <a:latin typeface="Consolas" panose="020B0609020204030204" pitchFamily="49" charset="0"/>
              </a:rPr>
              <a:t>DownloadAndSave</a:t>
            </a:r>
            <a:r>
              <a:rPr lang="en-US" sz="2400" dirty="0">
                <a:latin typeface="Consolas" panose="020B0609020204030204" pitchFamily="49" charset="0"/>
              </a:rPr>
              <a:t>() {</a:t>
            </a:r>
          </a:p>
          <a:p>
            <a:r>
              <a:rPr lang="en-US" sz="2400" dirty="0">
                <a:latin typeface="Consolas" panose="020B0609020204030204" pitchFamily="49" charset="0"/>
              </a:rPr>
              <a:t>return Download()</a:t>
            </a:r>
          </a:p>
          <a:p>
            <a:r>
              <a:rPr lang="en-US" sz="2400" dirty="0">
                <a:latin typeface="Consolas" panose="020B0609020204030204" pitchFamily="49" charset="0"/>
              </a:rPr>
              <a:t>      .then(data =&gt; { return Save(data); })</a:t>
            </a:r>
          </a:p>
          <a:p>
            <a:r>
              <a:rPr lang="en-US" sz="2400" dirty="0">
                <a:latin typeface="Consolas" panose="020B0609020204030204" pitchFamily="49" charset="0"/>
              </a:rPr>
              <a:t>      .then(() =&gt; { return Log("done!"); });</a:t>
            </a:r>
          </a:p>
          <a:p>
            <a:r>
              <a:rPr lang="en-US" sz="2400" dirty="0">
                <a:latin typeface="Consolas" panose="020B060902020403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204144902"/>
      </p:ext>
    </p:extLst>
  </p:cSld>
  <p:clrMapOvr>
    <a:masterClrMapping/>
  </p:clrMapOvr>
  <p:transition>
    <p:fade/>
  </p:transition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Futures: Problems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0" y="1197323"/>
            <a:ext cx="12192000" cy="5362430"/>
          </a:xfrm>
        </p:spPr>
        <p:txBody>
          <a:bodyPr/>
          <a:lstStyle/>
          <a:p>
            <a:endParaRPr lang="en-US" dirty="0"/>
          </a:p>
          <a:p>
            <a:r>
              <a:rPr lang="en-US" strike="sngStrike" dirty="0"/>
              <a:t>Have to read code backwards.</a:t>
            </a:r>
          </a:p>
          <a:p>
            <a:endParaRPr lang="en-US" dirty="0"/>
          </a:p>
          <a:p>
            <a:r>
              <a:rPr lang="en-US" strike="sngStrike" dirty="0"/>
              <a:t>Manual error handling.</a:t>
            </a:r>
          </a:p>
          <a:p>
            <a:endParaRPr lang="en-US" dirty="0"/>
          </a:p>
          <a:p>
            <a:r>
              <a:rPr lang="en-US" strike="sngStrike" dirty="0"/>
              <a:t>Deep</a:t>
            </a:r>
            <a:r>
              <a:rPr lang="en-US" dirty="0"/>
              <a:t> Shallow nesting.</a:t>
            </a:r>
          </a:p>
          <a:p>
            <a:endParaRPr lang="en-US" dirty="0"/>
          </a:p>
          <a:p>
            <a:r>
              <a:rPr lang="en-US" dirty="0"/>
              <a:t>Non-trivial logic (loops, joins) require </a:t>
            </a:r>
            <a:r>
              <a:rPr lang="en-US" strike="sngStrike" dirty="0"/>
              <a:t>manual state machines</a:t>
            </a:r>
            <a:r>
              <a:rPr lang="en-US" dirty="0"/>
              <a:t> multiple methods with spread-out semantics.</a:t>
            </a:r>
          </a:p>
        </p:txBody>
      </p:sp>
    </p:spTree>
    <p:extLst>
      <p:ext uri="{BB962C8B-B14F-4D97-AF65-F5344CB8AC3E}">
        <p14:creationId xmlns:p14="http://schemas.microsoft.com/office/powerpoint/2010/main" val="716403028"/>
      </p:ext>
    </p:extLst>
  </p:cSld>
  <p:clrMapOvr>
    <a:masterClrMapping/>
  </p:clrMapOvr>
  <p:transition>
    <p:fade/>
  </p:transition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Async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1725929" y="1197323"/>
            <a:ext cx="8740142" cy="923330"/>
          </a:xfr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  <a:ln>
            <a:noFill/>
          </a:ln>
        </p:spPr>
        <p:txBody>
          <a:bodyPr/>
          <a:lstStyle/>
          <a:p>
            <a:r>
              <a:rPr lang="en-US" sz="2400" dirty="0">
                <a:latin typeface="Consolas" panose="020B0609020204030204" pitchFamily="49" charset="0"/>
              </a:rPr>
              <a:t>Future&lt;string&gt; Download();</a:t>
            </a:r>
          </a:p>
          <a:p>
            <a:r>
              <a:rPr lang="en-US" sz="2400" dirty="0">
                <a:latin typeface="Consolas" panose="020B0609020204030204" pitchFamily="49" charset="0"/>
              </a:rPr>
              <a:t>Future&lt;void&gt; Save(string);</a:t>
            </a:r>
          </a:p>
        </p:txBody>
      </p:sp>
      <p:sp>
        <p:nvSpPr>
          <p:cNvPr id="4" name="Text Placeholder 2"/>
          <p:cNvSpPr txBox="1">
            <a:spLocks/>
          </p:cNvSpPr>
          <p:nvPr/>
        </p:nvSpPr>
        <p:spPr>
          <a:xfrm>
            <a:off x="1725929" y="2128799"/>
            <a:ext cx="8740142" cy="1735860"/>
          </a:xfrm>
          <a:prstGeom prst="rect">
            <a:avLst/>
          </a:prstGeom>
          <a:noFill/>
          <a:ln>
            <a:noFill/>
          </a:ln>
        </p:spPr>
        <p:txBody>
          <a:bodyPr vert="horz" wrap="square" lIns="146304" tIns="91440" rIns="146304" bIns="91440" rtlCol="0">
            <a:spAutoFit/>
          </a:bodyPr>
          <a:lstStyle>
            <a:lvl1pPr marL="0" marR="0" indent="0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3235" kern="1200" spc="0" baseline="0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Segoe UI" pitchFamily="34" charset="0"/>
                <a:ea typeface="+mn-ea"/>
                <a:cs typeface="Segoe UI" pitchFamily="34" charset="0"/>
              </a:defRPr>
            </a:lvl1pPr>
            <a:lvl2pPr marL="339726" marR="0" indent="0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353" kern="1200" spc="0" baseline="0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Segoe UI" pitchFamily="34" charset="0"/>
                <a:ea typeface="+mn-ea"/>
                <a:cs typeface="Segoe UI" pitchFamily="34" charset="0"/>
              </a:defRPr>
            </a:lvl2pPr>
            <a:lvl3pPr marL="573090" marR="0" indent="0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1961" kern="1200" spc="0" baseline="0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Segoe UI" pitchFamily="34" charset="0"/>
                <a:ea typeface="+mn-ea"/>
                <a:cs typeface="Segoe UI" pitchFamily="34" charset="0"/>
              </a:defRPr>
            </a:lvl3pPr>
            <a:lvl4pPr marL="798516" marR="0" indent="0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1765" kern="1200" spc="0" baseline="0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Segoe UI" pitchFamily="34" charset="0"/>
                <a:ea typeface="+mn-ea"/>
                <a:cs typeface="Segoe UI" pitchFamily="34" charset="0"/>
              </a:defRPr>
            </a:lvl4pPr>
            <a:lvl5pPr marL="1030292" marR="0" indent="0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1765" kern="1200" spc="0" baseline="0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Segoe UI" pitchFamily="34" charset="0"/>
                <a:ea typeface="+mn-ea"/>
                <a:cs typeface="Segoe UI" pitchFamily="34" charset="0"/>
              </a:defRPr>
            </a:lvl5pPr>
            <a:lvl6pPr marL="2514509" indent="-228592" algn="l" defTabSz="91436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93" indent="-228592" algn="l" defTabSz="91436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77" indent="-228592" algn="l" defTabSz="91436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61" indent="-228592" algn="l" defTabSz="91436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>
                <a:latin typeface="Consolas" panose="020B0609020204030204" pitchFamily="49" charset="0"/>
              </a:rPr>
              <a:t>Future&lt;void&gt; </a:t>
            </a:r>
            <a:r>
              <a:rPr lang="en-US" sz="2400" dirty="0" err="1">
                <a:latin typeface="Consolas" panose="020B0609020204030204" pitchFamily="49" charset="0"/>
              </a:rPr>
              <a:t>DownloadAndSave</a:t>
            </a:r>
            <a:r>
              <a:rPr lang="en-US" sz="2400" dirty="0">
                <a:latin typeface="Consolas" panose="020B0609020204030204" pitchFamily="49" charset="0"/>
              </a:rPr>
              <a:t>() {</a:t>
            </a:r>
          </a:p>
          <a:p>
            <a:r>
              <a:rPr lang="en-US" sz="2400" dirty="0">
                <a:latin typeface="Consolas" panose="020B0609020204030204" pitchFamily="49" charset="0"/>
              </a:rPr>
              <a:t>  string data = await Download();</a:t>
            </a:r>
          </a:p>
          <a:p>
            <a:r>
              <a:rPr lang="en-US" sz="2400" dirty="0">
                <a:latin typeface="Consolas" panose="020B0609020204030204" pitchFamily="49" charset="0"/>
              </a:rPr>
              <a:t>  await Save(data);</a:t>
            </a:r>
          </a:p>
          <a:p>
            <a:r>
              <a:rPr lang="en-US" sz="2400" dirty="0">
                <a:latin typeface="Consolas" panose="020B060902020403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254648648"/>
      </p:ext>
    </p:extLst>
  </p:cSld>
  <p:clrMapOvr>
    <a:masterClrMapping/>
  </p:clrMapOvr>
  <p:transition>
    <p:fade/>
  </p:transition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Synchronous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1725929" y="1197323"/>
            <a:ext cx="8740142" cy="923330"/>
          </a:xfr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  <a:ln>
            <a:noFill/>
          </a:ln>
        </p:spPr>
        <p:txBody>
          <a:bodyPr/>
          <a:lstStyle/>
          <a:p>
            <a:r>
              <a:rPr lang="en-US" sz="2400" dirty="0">
                <a:latin typeface="Consolas" panose="020B0609020204030204" pitchFamily="49" charset="0"/>
              </a:rPr>
              <a:t>string Download();</a:t>
            </a:r>
          </a:p>
          <a:p>
            <a:r>
              <a:rPr lang="en-US" sz="2400" dirty="0">
                <a:latin typeface="Consolas" panose="020B0609020204030204" pitchFamily="49" charset="0"/>
              </a:rPr>
              <a:t>void Save(string);</a:t>
            </a:r>
          </a:p>
        </p:txBody>
      </p:sp>
      <p:sp>
        <p:nvSpPr>
          <p:cNvPr id="4" name="Text Placeholder 2"/>
          <p:cNvSpPr txBox="1">
            <a:spLocks/>
          </p:cNvSpPr>
          <p:nvPr/>
        </p:nvSpPr>
        <p:spPr>
          <a:xfrm>
            <a:off x="1725929" y="2128799"/>
            <a:ext cx="8740142" cy="1735860"/>
          </a:xfrm>
          <a:prstGeom prst="rect">
            <a:avLst/>
          </a:prstGeom>
          <a:noFill/>
          <a:ln>
            <a:noFill/>
          </a:ln>
        </p:spPr>
        <p:txBody>
          <a:bodyPr vert="horz" wrap="square" lIns="146304" tIns="91440" rIns="146304" bIns="91440" rtlCol="0">
            <a:spAutoFit/>
          </a:bodyPr>
          <a:lstStyle>
            <a:lvl1pPr marL="0" marR="0" indent="0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3235" kern="1200" spc="0" baseline="0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Segoe UI" pitchFamily="34" charset="0"/>
                <a:ea typeface="+mn-ea"/>
                <a:cs typeface="Segoe UI" pitchFamily="34" charset="0"/>
              </a:defRPr>
            </a:lvl1pPr>
            <a:lvl2pPr marL="339726" marR="0" indent="0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353" kern="1200" spc="0" baseline="0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Segoe UI" pitchFamily="34" charset="0"/>
                <a:ea typeface="+mn-ea"/>
                <a:cs typeface="Segoe UI" pitchFamily="34" charset="0"/>
              </a:defRPr>
            </a:lvl2pPr>
            <a:lvl3pPr marL="573090" marR="0" indent="0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1961" kern="1200" spc="0" baseline="0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Segoe UI" pitchFamily="34" charset="0"/>
                <a:ea typeface="+mn-ea"/>
                <a:cs typeface="Segoe UI" pitchFamily="34" charset="0"/>
              </a:defRPr>
            </a:lvl3pPr>
            <a:lvl4pPr marL="798516" marR="0" indent="0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1765" kern="1200" spc="0" baseline="0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Segoe UI" pitchFamily="34" charset="0"/>
                <a:ea typeface="+mn-ea"/>
                <a:cs typeface="Segoe UI" pitchFamily="34" charset="0"/>
              </a:defRPr>
            </a:lvl4pPr>
            <a:lvl5pPr marL="1030292" marR="0" indent="0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1765" kern="1200" spc="0" baseline="0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Segoe UI" pitchFamily="34" charset="0"/>
                <a:ea typeface="+mn-ea"/>
                <a:cs typeface="Segoe UI" pitchFamily="34" charset="0"/>
              </a:defRPr>
            </a:lvl5pPr>
            <a:lvl6pPr marL="2514509" indent="-228592" algn="l" defTabSz="91436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93" indent="-228592" algn="l" defTabSz="91436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77" indent="-228592" algn="l" defTabSz="91436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61" indent="-228592" algn="l" defTabSz="91436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>
                <a:latin typeface="Consolas" panose="020B0609020204030204" pitchFamily="49" charset="0"/>
              </a:rPr>
              <a:t>void </a:t>
            </a:r>
            <a:r>
              <a:rPr lang="en-US" sz="2400" dirty="0" err="1">
                <a:latin typeface="Consolas" panose="020B0609020204030204" pitchFamily="49" charset="0"/>
              </a:rPr>
              <a:t>DownloadAndSave</a:t>
            </a:r>
            <a:r>
              <a:rPr lang="en-US" sz="2400" dirty="0">
                <a:latin typeface="Consolas" panose="020B0609020204030204" pitchFamily="49" charset="0"/>
              </a:rPr>
              <a:t>() {</a:t>
            </a:r>
          </a:p>
          <a:p>
            <a:r>
              <a:rPr lang="en-US" sz="2400" dirty="0">
                <a:latin typeface="Consolas" panose="020B0609020204030204" pitchFamily="49" charset="0"/>
              </a:rPr>
              <a:t>  string data = Download();</a:t>
            </a:r>
          </a:p>
          <a:p>
            <a:r>
              <a:rPr lang="en-US" sz="2400" dirty="0">
                <a:latin typeface="Consolas" panose="020B0609020204030204" pitchFamily="49" charset="0"/>
              </a:rPr>
              <a:t>  Save(data);</a:t>
            </a:r>
          </a:p>
          <a:p>
            <a:r>
              <a:rPr lang="en-US" sz="2400" dirty="0">
                <a:latin typeface="Consolas" panose="020B060902020403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518336473"/>
      </p:ext>
    </p:extLst>
  </p:cSld>
  <p:clrMapOvr>
    <a:masterClrMapping/>
  </p:clrMapOvr>
  <p:transition>
    <p:fade/>
  </p:transition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Async: Problems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0" y="1197324"/>
            <a:ext cx="12192000" cy="4914359"/>
          </a:xfrm>
        </p:spPr>
        <p:txBody>
          <a:bodyPr/>
          <a:lstStyle/>
          <a:p>
            <a:endParaRPr lang="en-US" dirty="0"/>
          </a:p>
          <a:p>
            <a:r>
              <a:rPr lang="en-US" strike="sngStrike" dirty="0"/>
              <a:t>Have to read code backwards.</a:t>
            </a:r>
          </a:p>
          <a:p>
            <a:endParaRPr lang="en-US" dirty="0"/>
          </a:p>
          <a:p>
            <a:r>
              <a:rPr lang="en-US" strike="sngStrike" dirty="0"/>
              <a:t>Manual error handling.</a:t>
            </a:r>
          </a:p>
          <a:p>
            <a:endParaRPr lang="en-US" dirty="0"/>
          </a:p>
          <a:p>
            <a:r>
              <a:rPr lang="en-US" strike="sngStrike" dirty="0"/>
              <a:t>Deep nesting.</a:t>
            </a:r>
          </a:p>
          <a:p>
            <a:endParaRPr lang="en-US" dirty="0"/>
          </a:p>
          <a:p>
            <a:r>
              <a:rPr lang="en-US" strike="sngStrike" dirty="0"/>
              <a:t>Non-trivial logic (loops, joins) require manual state machines.</a:t>
            </a:r>
          </a:p>
        </p:txBody>
      </p:sp>
    </p:spTree>
    <p:extLst>
      <p:ext uri="{BB962C8B-B14F-4D97-AF65-F5344CB8AC3E}">
        <p14:creationId xmlns:p14="http://schemas.microsoft.com/office/powerpoint/2010/main" val="44550441"/>
      </p:ext>
    </p:extLst>
  </p:cSld>
  <p:clrMapOvr>
    <a:masterClrMapping/>
  </p:clrMapOvr>
  <p:transition>
    <p:fade/>
  </p:transition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Asynchrony is concurrency without threads.</a:t>
            </a:r>
          </a:p>
          <a:p>
            <a:pPr lvl="1"/>
            <a:r>
              <a:rPr lang="en-US"/>
              <a:t>Truly without threads. Not even OS or driver threads.</a:t>
            </a:r>
          </a:p>
          <a:p>
            <a:r>
              <a:rPr lang="en-US"/>
              <a:t>Benefits of asynchrony:</a:t>
            </a:r>
          </a:p>
          <a:p>
            <a:pPr lvl="1"/>
            <a:r>
              <a:rPr lang="en-US"/>
              <a:t>Responsiveness for clients (especially mobile).</a:t>
            </a:r>
          </a:p>
          <a:p>
            <a:pPr lvl="1"/>
            <a:r>
              <a:rPr lang="en-US"/>
              <a:t>Scalability for servers (especially cloud).</a:t>
            </a:r>
          </a:p>
          <a:p>
            <a:r>
              <a:rPr lang="en-US"/>
              <a:t>But asynchrony is hard. </a:t>
            </a:r>
            <a:r>
              <a:rPr lang="en-US">
                <a:sym typeface="Wingdings" panose="05000000000000000000" pitchFamily="2" charset="2"/>
              </a:rPr>
              <a:t></a:t>
            </a:r>
            <a:endParaRPr lang="en-US"/>
          </a:p>
          <a:p>
            <a:r>
              <a:rPr lang="en-US"/>
              <a:t>Languages are adopting async to make asynchrony easier. </a:t>
            </a:r>
            <a:r>
              <a:rPr lang="en-US">
                <a:sym typeface="Wingdings" panose="05000000000000000000" pitchFamily="2" charset="2"/>
              </a:rPr>
              <a:t>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In Case You Just Woke Up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18789249"/>
      </p:ext>
    </p:extLst>
  </p:cSld>
  <p:clrMapOvr>
    <a:masterClrMapping/>
  </p:clrMapOvr>
  <p:transition>
    <p:fade/>
  </p:transition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Q&amp;A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24529" y="1103070"/>
            <a:ext cx="3129100" cy="398178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725930" y="3296644"/>
            <a:ext cx="2912785" cy="470898"/>
          </a:xfrm>
          <a:prstGeom prst="rect">
            <a:avLst/>
          </a:prstGeom>
          <a:noFill/>
        </p:spPr>
        <p:txBody>
          <a:bodyPr wrap="none" lIns="137160" tIns="109728" rIns="137160" bIns="109728" rtlCol="0">
            <a:spAutoFit/>
          </a:bodyPr>
          <a:lstStyle/>
          <a:p>
            <a:pPr>
              <a:lnSpc>
                <a:spcPct val="90000"/>
              </a:lnSpc>
              <a:spcAft>
                <a:spcPts val="450"/>
              </a:spcAft>
            </a:pPr>
            <a:r>
              <a:rPr lang="en-US" i="1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Go forth and be awesome!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6795786" y="5084852"/>
            <a:ext cx="3003707" cy="346249"/>
          </a:xfrm>
          <a:prstGeom prst="rect">
            <a:avLst/>
          </a:prstGeom>
          <a:noFill/>
        </p:spPr>
        <p:txBody>
          <a:bodyPr wrap="none" lIns="137160" tIns="109728" rIns="137160" bIns="109728" rtlCol="0">
            <a:spAutoFit/>
          </a:bodyPr>
          <a:lstStyle/>
          <a:p>
            <a:pPr>
              <a:lnSpc>
                <a:spcPct val="90000"/>
              </a:lnSpc>
              <a:spcAft>
                <a:spcPts val="450"/>
              </a:spcAft>
            </a:pPr>
            <a:r>
              <a:rPr lang="en-US" sz="900" dirty="0"/>
              <a:t>Image from </a:t>
            </a:r>
            <a:r>
              <a:rPr lang="en-US" sz="900" dirty="0" err="1"/>
              <a:t>Etsy</a:t>
            </a:r>
            <a:r>
              <a:rPr lang="en-US" sz="900" dirty="0"/>
              <a:t> user </a:t>
            </a:r>
            <a:r>
              <a:rPr lang="en-US" sz="900" dirty="0" err="1"/>
              <a:t>Rosewine</a:t>
            </a:r>
            <a:r>
              <a:rPr lang="en-US" sz="900" dirty="0"/>
              <a:t>; used with permission</a:t>
            </a:r>
          </a:p>
        </p:txBody>
      </p:sp>
    </p:spTree>
    <p:extLst>
      <p:ext uri="{BB962C8B-B14F-4D97-AF65-F5344CB8AC3E}">
        <p14:creationId xmlns:p14="http://schemas.microsoft.com/office/powerpoint/2010/main" val="3243594767"/>
      </p:ext>
    </p:extLst>
  </p:cSld>
  <p:clrMapOvr>
    <a:masterClrMapping/>
  </p:clrMapOvr>
  <p:transition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01392" y="0"/>
            <a:ext cx="798921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46917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82790" y="0"/>
            <a:ext cx="522642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8575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Async</a:t>
            </a:r>
            <a:r>
              <a:rPr lang="en-US" dirty="0"/>
              <a:t> Syntax</a:t>
            </a:r>
          </a:p>
        </p:txBody>
      </p:sp>
    </p:spTree>
    <p:extLst>
      <p:ext uri="{BB962C8B-B14F-4D97-AF65-F5344CB8AC3E}">
        <p14:creationId xmlns:p14="http://schemas.microsoft.com/office/powerpoint/2010/main" val="940865903"/>
      </p:ext>
    </p:extLst>
  </p:cSld>
  <p:clrMapOvr>
    <a:masterClrMapping/>
  </p:clrMapOvr>
  <p:transition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 to </a:t>
            </a:r>
            <a:r>
              <a:rPr lang="en-US" dirty="0" err="1"/>
              <a:t>Async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sz="2800" dirty="0" err="1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async</a:t>
            </a:r>
            <a:r>
              <a:rPr lang="en-US" sz="2800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8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Task </a:t>
            </a:r>
            <a:r>
              <a:rPr lang="en-US" sz="2800" dirty="0" err="1">
                <a:latin typeface="Consolas" panose="020B0609020204030204" pitchFamily="49" charset="0"/>
                <a:cs typeface="Consolas" panose="020B0609020204030204" pitchFamily="49" charset="0"/>
              </a:rPr>
              <a:t>DoNothingAsync</a:t>
            </a:r>
            <a:r>
              <a:rPr lang="en-US" sz="2800" dirty="0">
                <a:latin typeface="Consolas" panose="020B0609020204030204" pitchFamily="49" charset="0"/>
                <a:cs typeface="Consolas" panose="020B0609020204030204" pitchFamily="49" charset="0"/>
              </a:rPr>
              <a:t>()</a:t>
            </a:r>
          </a:p>
          <a:p>
            <a:r>
              <a:rPr lang="en-US" sz="2800" dirty="0"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</a:p>
          <a:p>
            <a:r>
              <a:rPr lang="en-US" sz="2800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sz="28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 In the Real World, we would actually do something...</a:t>
            </a:r>
          </a:p>
          <a:p>
            <a:r>
              <a:rPr lang="en-US" sz="2800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sz="2800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await</a:t>
            </a:r>
            <a:r>
              <a:rPr lang="en-US" sz="28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800" dirty="0" err="1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Task</a:t>
            </a:r>
            <a:r>
              <a:rPr lang="en-US" sz="2800" dirty="0" err="1">
                <a:latin typeface="Consolas" panose="020B0609020204030204" pitchFamily="49" charset="0"/>
                <a:cs typeface="Consolas" panose="020B0609020204030204" pitchFamily="49" charset="0"/>
              </a:rPr>
              <a:t>.Delay</a:t>
            </a:r>
            <a:r>
              <a:rPr lang="en-US" sz="2800" dirty="0">
                <a:latin typeface="Consolas" panose="020B0609020204030204" pitchFamily="49" charset="0"/>
                <a:cs typeface="Consolas" panose="020B0609020204030204" pitchFamily="49" charset="0"/>
              </a:rPr>
              <a:t>(100);</a:t>
            </a:r>
          </a:p>
          <a:p>
            <a:r>
              <a:rPr lang="en-US" sz="2800" dirty="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</p:txBody>
      </p:sp>
      <p:sp>
        <p:nvSpPr>
          <p:cNvPr id="6" name="Text Placeholder 2"/>
          <p:cNvSpPr txBox="1">
            <a:spLocks/>
          </p:cNvSpPr>
          <p:nvPr/>
        </p:nvSpPr>
        <p:spPr>
          <a:xfrm>
            <a:off x="269239" y="3665690"/>
            <a:ext cx="11653522" cy="2524537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>
            <a:lvl1pPr marL="0" marR="0" indent="0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3235" kern="1200" spc="0" baseline="0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Segoe UI" pitchFamily="34" charset="0"/>
                <a:ea typeface="+mn-ea"/>
                <a:cs typeface="Segoe UI" pitchFamily="34" charset="0"/>
              </a:defRPr>
            </a:lvl1pPr>
            <a:lvl2pPr marL="339726" marR="0" indent="0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353" kern="1200" spc="0" baseline="0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Segoe UI" pitchFamily="34" charset="0"/>
                <a:ea typeface="+mn-ea"/>
                <a:cs typeface="Segoe UI" pitchFamily="34" charset="0"/>
              </a:defRPr>
            </a:lvl2pPr>
            <a:lvl3pPr marL="573090" marR="0" indent="0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1961" kern="1200" spc="0" baseline="0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Segoe UI" pitchFamily="34" charset="0"/>
                <a:ea typeface="+mn-ea"/>
                <a:cs typeface="Segoe UI" pitchFamily="34" charset="0"/>
              </a:defRPr>
            </a:lvl3pPr>
            <a:lvl4pPr marL="798516" marR="0" indent="0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1765" kern="1200" spc="0" baseline="0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Segoe UI" pitchFamily="34" charset="0"/>
                <a:ea typeface="+mn-ea"/>
                <a:cs typeface="Segoe UI" pitchFamily="34" charset="0"/>
              </a:defRPr>
            </a:lvl4pPr>
            <a:lvl5pPr marL="1030292" marR="0" indent="0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1765" kern="1200" spc="0" baseline="0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Segoe UI" pitchFamily="34" charset="0"/>
                <a:ea typeface="+mn-ea"/>
                <a:cs typeface="Segoe UI" pitchFamily="34" charset="0"/>
              </a:defRPr>
            </a:lvl5pPr>
            <a:lvl6pPr marL="2514509" indent="-228592" algn="l" defTabSz="91436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93" indent="-228592" algn="l" defTabSz="91436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77" indent="-228592" algn="l" defTabSz="91436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61" indent="-228592" algn="l" defTabSz="91436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buFont typeface="Arial" panose="020B0604020202020204" pitchFamily="34" charset="0"/>
              <a:buChar char="•"/>
            </a:pPr>
            <a:endParaRPr lang="en-US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The </a:t>
            </a:r>
            <a:r>
              <a:rPr lang="en-US" dirty="0" err="1">
                <a:solidFill>
                  <a:schemeClr val="bg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async</a:t>
            </a:r>
            <a:r>
              <a:rPr lang="en-US" dirty="0">
                <a:solidFill>
                  <a:schemeClr val="bg2"/>
                </a:solidFill>
              </a:rPr>
              <a:t> </a:t>
            </a:r>
            <a:r>
              <a:rPr lang="en-US" dirty="0"/>
              <a:t>keyword:</a:t>
            </a:r>
          </a:p>
          <a:p>
            <a:pPr marL="796926" lvl="1" indent="-457200">
              <a:buFont typeface="Arial" panose="020B0604020202020204" pitchFamily="34" charset="0"/>
              <a:buChar char="•"/>
            </a:pPr>
            <a:r>
              <a:rPr lang="en-US" dirty="0"/>
              <a:t>Enables the </a:t>
            </a:r>
            <a:r>
              <a:rPr lang="en-US" dirty="0">
                <a:solidFill>
                  <a:schemeClr val="bg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await</a:t>
            </a:r>
            <a:r>
              <a:rPr lang="en-US" dirty="0">
                <a:solidFill>
                  <a:schemeClr val="bg2"/>
                </a:solidFill>
              </a:rPr>
              <a:t> </a:t>
            </a:r>
            <a:r>
              <a:rPr lang="en-US" dirty="0"/>
              <a:t>keyword for that method.</a:t>
            </a:r>
          </a:p>
          <a:p>
            <a:pPr marL="796926" lvl="1" indent="-457200">
              <a:buFont typeface="Arial" panose="020B0604020202020204" pitchFamily="34" charset="0"/>
              <a:buChar char="•"/>
            </a:pPr>
            <a:r>
              <a:rPr lang="en-US" dirty="0"/>
              <a:t>Transforms the method into a state machine, similar to the </a:t>
            </a:r>
            <a:r>
              <a:rPr lang="en-US" dirty="0">
                <a:solidFill>
                  <a:schemeClr val="bg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yield</a:t>
            </a:r>
            <a:r>
              <a:rPr lang="en-US" dirty="0">
                <a:solidFill>
                  <a:schemeClr val="bg2"/>
                </a:solidFill>
              </a:rPr>
              <a:t> </a:t>
            </a:r>
            <a:r>
              <a:rPr lang="en-US" dirty="0"/>
              <a:t>keyword.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That’s it!</a:t>
            </a:r>
          </a:p>
        </p:txBody>
      </p:sp>
    </p:spTree>
    <p:extLst>
      <p:ext uri="{BB962C8B-B14F-4D97-AF65-F5344CB8AC3E}">
        <p14:creationId xmlns:p14="http://schemas.microsoft.com/office/powerpoint/2010/main" val="3796024996"/>
      </p:ext>
    </p:extLst>
  </p:cSld>
  <p:clrMapOvr>
    <a:masterClrMapping/>
  </p:clrMapOvr>
  <p:transition>
    <p:fade/>
  </p:transition>
</p:sld>
</file>

<file path=ppt/theme/theme1.xml><?xml version="1.0" encoding="utf-8"?>
<a:theme xmlns:a="http://schemas.openxmlformats.org/drawingml/2006/main" name="Microsoft">
  <a:themeElements>
    <a:clrScheme name="Custom 1">
      <a:dk1>
        <a:srgbClr val="505050"/>
      </a:dk1>
      <a:lt1>
        <a:srgbClr val="FFFFFF"/>
      </a:lt1>
      <a:dk2>
        <a:srgbClr val="00518E"/>
      </a:dk2>
      <a:lt2>
        <a:srgbClr val="9DD7FC"/>
      </a:lt2>
      <a:accent1>
        <a:srgbClr val="0072C6"/>
      </a:accent1>
      <a:accent2>
        <a:srgbClr val="258244"/>
      </a:accent2>
      <a:accent3>
        <a:srgbClr val="F15628"/>
      </a:accent3>
      <a:accent4>
        <a:srgbClr val="442359"/>
      </a:accent4>
      <a:accent5>
        <a:srgbClr val="B4009E"/>
      </a:accent5>
      <a:accent6>
        <a:srgbClr val="F47836"/>
      </a:accent6>
      <a:hlink>
        <a:srgbClr val="00518E"/>
      </a:hlink>
      <a:folHlink>
        <a:srgbClr val="00518E"/>
      </a:folHlink>
    </a:clrScheme>
    <a:fontScheme name="Custom 1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ln>
          <a:noFill/>
          <a:headEnd type="none" w="med" len="med"/>
          <a:tailEnd type="none" w="med" len="med"/>
        </a:ln>
      </a:spPr>
      <a:bodyPr vert="horz" wrap="square" lIns="0" tIns="46637" rIns="0" bIns="46637" numCol="1" rtlCol="0" anchor="ctr" anchorCtr="0" compatLnSpc="1">
        <a:prstTxWarp prst="textNoShape">
          <a:avLst/>
        </a:prstTxWarp>
      </a:bodyPr>
      <a:lstStyle>
        <a:defPPr algn="ctr" defTabSz="932472" fontAlgn="base">
          <a:spcBef>
            <a:spcPct val="0"/>
          </a:spcBef>
          <a:spcAft>
            <a:spcPct val="0"/>
          </a:spcAft>
          <a:defRPr sz="2000" dirty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Microsoft" id="{AC9B6D51-8BBA-4D25-816B-B1B284F1984B}" vid="{5CB1449E-9144-40FE-A958-E686E7966457}"/>
    </a:ext>
  </a:extLst>
</a:theme>
</file>

<file path=ppt/theme/theme2.xml><?xml version="1.0" encoding="utf-8"?>
<a:theme xmlns:a="http://schemas.openxmlformats.org/drawingml/2006/main" name="VS11_Beta_Template_Dark_16x9">
  <a:themeElements>
    <a:clrScheme name="Custom 1">
      <a:dk1>
        <a:srgbClr val="000000"/>
      </a:dk1>
      <a:lt1>
        <a:srgbClr val="FFFFFF"/>
      </a:lt1>
      <a:dk2>
        <a:srgbClr val="3F3F3F"/>
      </a:dk2>
      <a:lt2>
        <a:srgbClr val="F2F2F2"/>
      </a:lt2>
      <a:accent1>
        <a:srgbClr val="0054A6"/>
      </a:accent1>
      <a:accent2>
        <a:srgbClr val="F7941E"/>
      </a:accent2>
      <a:accent3>
        <a:srgbClr val="8DC63F"/>
      </a:accent3>
      <a:accent4>
        <a:srgbClr val="FFF200"/>
      </a:accent4>
      <a:accent5>
        <a:srgbClr val="00AEEF"/>
      </a:accent5>
      <a:accent6>
        <a:srgbClr val="7E499D"/>
      </a:accent6>
      <a:hlink>
        <a:srgbClr val="FFFFFF"/>
      </a:hlink>
      <a:folHlink>
        <a:srgbClr val="FFFFFF"/>
      </a:folHlink>
    </a:clrScheme>
    <a:fontScheme name="Microsoft Corporate Font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Angles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20400000"/>
            </a:lightRig>
          </a:scene3d>
          <a:sp3d contourW="6350">
            <a:bevelT w="41275" h="19050" prst="angle"/>
            <a:contourClr>
              <a:schemeClr val="phClr">
                <a:shade val="25000"/>
                <a:satMod val="15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91440" tIns="91440" rIns="91440" bIns="91440" numCol="1" spcCol="0" rtlCol="0" fromWordArt="0" anchor="t" anchorCtr="0" forceAA="0" compatLnSpc="1">
        <a:prstTxWarp prst="textNoShape">
          <a:avLst/>
        </a:prstTxWarp>
        <a:noAutofit/>
      </a:bodyPr>
      <a:lstStyle>
        <a:defPPr defTabSz="914099" fontAlgn="base">
          <a:lnSpc>
            <a:spcPct val="90000"/>
          </a:lnSpc>
          <a:spcBef>
            <a:spcPct val="0"/>
          </a:spcBef>
          <a:spcAft>
            <a:spcPct val="0"/>
          </a:spcAft>
          <a:defRPr sz="2200" spc="-100" dirty="0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  <a:latin typeface="Segoe UI" pitchFamily="34" charset="0"/>
            <a:ea typeface="Segoe UI" pitchFamily="34" charset="0"/>
            <a:cs typeface="Segoe UI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txDef>
      <a:spPr>
        <a:noFill/>
      </a:spPr>
      <a:bodyPr wrap="none" lIns="0" tIns="0" rIns="0" bIns="0" rtlCol="0">
        <a:spAutoFit/>
      </a:bodyPr>
      <a:lstStyle>
        <a:defPPr>
          <a:lnSpc>
            <a:spcPct val="90000"/>
          </a:lnSpc>
          <a:defRPr sz="3200" spc="-70" dirty="0" smtClean="0">
            <a:gradFill>
              <a:gsLst>
                <a:gs pos="0">
                  <a:schemeClr val="tx2"/>
                </a:gs>
                <a:gs pos="78000">
                  <a:schemeClr val="tx2"/>
                </a:gs>
              </a:gsLst>
              <a:lin ang="16200000" scaled="0"/>
            </a:gradFill>
            <a:latin typeface="Segoe UI Light" pitchFamily="34" charset="0"/>
          </a:defRPr>
        </a:defPPr>
      </a:lstStyle>
    </a:txDef>
  </a:objectDefaults>
  <a:extraClrSchemeLst/>
</a:theme>
</file>

<file path=ppt/theme/theme3.xml><?xml version="1.0" encoding="utf-8"?>
<a:theme xmlns:a="http://schemas.openxmlformats.org/drawingml/2006/main" name="1_VS11_Beta_Template_Dark_16x9">
  <a:themeElements>
    <a:clrScheme name="Custom 1">
      <a:dk1>
        <a:srgbClr val="000000"/>
      </a:dk1>
      <a:lt1>
        <a:srgbClr val="FFFFFF"/>
      </a:lt1>
      <a:dk2>
        <a:srgbClr val="3F3F3F"/>
      </a:dk2>
      <a:lt2>
        <a:srgbClr val="F2F2F2"/>
      </a:lt2>
      <a:accent1>
        <a:srgbClr val="0054A6"/>
      </a:accent1>
      <a:accent2>
        <a:srgbClr val="F7941E"/>
      </a:accent2>
      <a:accent3>
        <a:srgbClr val="8DC63F"/>
      </a:accent3>
      <a:accent4>
        <a:srgbClr val="FFF200"/>
      </a:accent4>
      <a:accent5>
        <a:srgbClr val="00AEEF"/>
      </a:accent5>
      <a:accent6>
        <a:srgbClr val="7E499D"/>
      </a:accent6>
      <a:hlink>
        <a:srgbClr val="FFFFFF"/>
      </a:hlink>
      <a:folHlink>
        <a:srgbClr val="FFFFFF"/>
      </a:folHlink>
    </a:clrScheme>
    <a:fontScheme name="Microsoft Corporate Font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Angles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20400000"/>
            </a:lightRig>
          </a:scene3d>
          <a:sp3d contourW="6350">
            <a:bevelT w="41275" h="19050" prst="angle"/>
            <a:contourClr>
              <a:schemeClr val="phClr">
                <a:shade val="25000"/>
                <a:satMod val="15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91440" tIns="91440" rIns="91440" bIns="91440" numCol="1" spcCol="0" rtlCol="0" fromWordArt="0" anchor="t" anchorCtr="0" forceAA="0" compatLnSpc="1">
        <a:prstTxWarp prst="textNoShape">
          <a:avLst/>
        </a:prstTxWarp>
        <a:noAutofit/>
      </a:bodyPr>
      <a:lstStyle>
        <a:defPPr defTabSz="914099" fontAlgn="base">
          <a:lnSpc>
            <a:spcPct val="90000"/>
          </a:lnSpc>
          <a:spcBef>
            <a:spcPct val="0"/>
          </a:spcBef>
          <a:spcAft>
            <a:spcPct val="0"/>
          </a:spcAft>
          <a:defRPr sz="2200" spc="-100" dirty="0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  <a:latin typeface="Segoe UI" pitchFamily="34" charset="0"/>
            <a:ea typeface="Segoe UI" pitchFamily="34" charset="0"/>
            <a:cs typeface="Segoe UI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txDef>
      <a:spPr>
        <a:noFill/>
      </a:spPr>
      <a:bodyPr wrap="none" lIns="0" tIns="0" rIns="0" bIns="0" rtlCol="0">
        <a:spAutoFit/>
      </a:bodyPr>
      <a:lstStyle>
        <a:defPPr>
          <a:lnSpc>
            <a:spcPct val="90000"/>
          </a:lnSpc>
          <a:defRPr sz="3200" spc="-70" dirty="0" smtClean="0">
            <a:gradFill>
              <a:gsLst>
                <a:gs pos="0">
                  <a:schemeClr val="tx2"/>
                </a:gs>
                <a:gs pos="78000">
                  <a:schemeClr val="tx2"/>
                </a:gs>
              </a:gsLst>
              <a:lin ang="16200000" scaled="0"/>
            </a:gradFill>
            <a:latin typeface="Segoe UI Light" pitchFamily="34" charset="0"/>
          </a:defRPr>
        </a:defPPr>
      </a:lstStyle>
    </a:txDef>
  </a:objectDefaults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 panose="020F0502020204030204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2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 panose="020F0502020204030204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>Microsoft</Template>
  <TotalTime>18526</TotalTime>
  <Words>3400</Words>
  <Application>Microsoft Office PowerPoint</Application>
  <PresentationFormat>Widescreen</PresentationFormat>
  <Paragraphs>537</Paragraphs>
  <Slides>58</Slides>
  <Notes>48</Notes>
  <HiddenSlides>5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58</vt:i4>
      </vt:variant>
    </vt:vector>
  </HeadingPairs>
  <TitlesOfParts>
    <vt:vector size="67" baseType="lpstr">
      <vt:lpstr>Arial</vt:lpstr>
      <vt:lpstr>Calibri</vt:lpstr>
      <vt:lpstr>Consolas</vt:lpstr>
      <vt:lpstr>Segoe UI</vt:lpstr>
      <vt:lpstr>Segoe UI Light</vt:lpstr>
      <vt:lpstr>Wingdings</vt:lpstr>
      <vt:lpstr>Microsoft</vt:lpstr>
      <vt:lpstr>VS11_Beta_Template_Dark_16x9</vt:lpstr>
      <vt:lpstr>1_VS11_Beta_Template_Dark_16x9</vt:lpstr>
      <vt:lpstr>Async Everywhere!</vt:lpstr>
      <vt:lpstr>Who is this guy?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Async Syntax</vt:lpstr>
      <vt:lpstr>Introduction to Async</vt:lpstr>
      <vt:lpstr>Introduction to Async</vt:lpstr>
      <vt:lpstr>Introduction to Async</vt:lpstr>
      <vt:lpstr>Introduction to Async</vt:lpstr>
      <vt:lpstr>Introduction to Async</vt:lpstr>
      <vt:lpstr>But Why?</vt:lpstr>
      <vt:lpstr>The Async Revolution</vt:lpstr>
      <vt:lpstr>The Async Revolution Invasion?</vt:lpstr>
      <vt:lpstr>Async Invasion Timeline</vt:lpstr>
      <vt:lpstr>Taking over the world! (TIOBE)</vt:lpstr>
      <vt:lpstr>Taking over the world! (PYPL)</vt:lpstr>
      <vt:lpstr>PowerPoint Presentation</vt:lpstr>
      <vt:lpstr>Terminology</vt:lpstr>
      <vt:lpstr>What’s “Asynchrony”?</vt:lpstr>
      <vt:lpstr>The Concurrent Universe</vt:lpstr>
      <vt:lpstr>PowerPoint Presentation</vt:lpstr>
      <vt:lpstr>Trigger Warning</vt:lpstr>
      <vt:lpstr>Trigger Warning</vt:lpstr>
      <vt:lpstr>Asynchronous (Nonblocking)</vt:lpstr>
      <vt:lpstr>Synchronous (Blocking)</vt:lpstr>
      <vt:lpstr>Mind: Blown</vt:lpstr>
      <vt:lpstr>Mind: Blown</vt:lpstr>
      <vt:lpstr>Asynchrony, What Is It Good For?</vt:lpstr>
      <vt:lpstr>Bringin’ It Home</vt:lpstr>
      <vt:lpstr>Keepin’ It Real</vt:lpstr>
      <vt:lpstr>Kickin’ It Old School</vt:lpstr>
      <vt:lpstr>Diggin’ That Hip Asynchrony</vt:lpstr>
      <vt:lpstr>It Ain’t All Fly, Tho</vt:lpstr>
      <vt:lpstr>Async is Dyno-Mite!</vt:lpstr>
      <vt:lpstr>Summary So Far</vt:lpstr>
      <vt:lpstr>Async as a Language Feature</vt:lpstr>
      <vt:lpstr>Today’s Fortune Cookie</vt:lpstr>
      <vt:lpstr>Archaeology of Asynchrony</vt:lpstr>
      <vt:lpstr>Example Secret Sauce</vt:lpstr>
      <vt:lpstr>Synchronous</vt:lpstr>
      <vt:lpstr>Events</vt:lpstr>
      <vt:lpstr>Events</vt:lpstr>
      <vt:lpstr>Events: Problems</vt:lpstr>
      <vt:lpstr>Callbacks / CPS</vt:lpstr>
      <vt:lpstr>Callbacks / CPS: Problems</vt:lpstr>
      <vt:lpstr>The Breakthrough: Futures</vt:lpstr>
      <vt:lpstr>The Breakthrough: Futures</vt:lpstr>
      <vt:lpstr>Futures</vt:lpstr>
      <vt:lpstr>Futures</vt:lpstr>
      <vt:lpstr>Futures: Problems</vt:lpstr>
      <vt:lpstr>Async</vt:lpstr>
      <vt:lpstr>Synchronous</vt:lpstr>
      <vt:lpstr>Async: Problems</vt:lpstr>
      <vt:lpstr>In Case You Just Woke Up</vt:lpstr>
      <vt:lpstr>Q&amp;A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Intermediate Async</dc:title>
  <dc:creator>Stephen Cleary</dc:creator>
  <cp:lastModifiedBy>Stephen Cleary</cp:lastModifiedBy>
  <cp:revision>378</cp:revision>
  <dcterms:created xsi:type="dcterms:W3CDTF">2013-02-28T01:41:02Z</dcterms:created>
  <dcterms:modified xsi:type="dcterms:W3CDTF">2017-08-17T01:41:48Z</dcterms:modified>
</cp:coreProperties>
</file>

<file path=docProps/thumbnail.jpeg>
</file>